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20" r:id="rId5"/>
    <p:sldMasterId id="2147483732" r:id="rId6"/>
  </p:sldMasterIdLst>
  <p:notesMasterIdLst>
    <p:notesMasterId r:id="rId31"/>
  </p:notesMasterIdLst>
  <p:handoutMasterIdLst>
    <p:handoutMasterId r:id="rId32"/>
  </p:handoutMasterIdLst>
  <p:sldIdLst>
    <p:sldId id="335" r:id="rId7"/>
    <p:sldId id="258" r:id="rId8"/>
    <p:sldId id="257" r:id="rId9"/>
    <p:sldId id="256" r:id="rId10"/>
    <p:sldId id="259" r:id="rId11"/>
    <p:sldId id="269" r:id="rId12"/>
    <p:sldId id="270" r:id="rId13"/>
    <p:sldId id="260" r:id="rId14"/>
    <p:sldId id="265" r:id="rId15"/>
    <p:sldId id="271" r:id="rId16"/>
    <p:sldId id="261" r:id="rId17"/>
    <p:sldId id="266" r:id="rId18"/>
    <p:sldId id="272" r:id="rId19"/>
    <p:sldId id="273" r:id="rId20"/>
    <p:sldId id="262" r:id="rId21"/>
    <p:sldId id="267" r:id="rId22"/>
    <p:sldId id="274" r:id="rId23"/>
    <p:sldId id="275" r:id="rId24"/>
    <p:sldId id="263" r:id="rId25"/>
    <p:sldId id="268" r:id="rId26"/>
    <p:sldId id="277" r:id="rId27"/>
    <p:sldId id="278" r:id="rId28"/>
    <p:sldId id="276" r:id="rId29"/>
    <p:sldId id="264" r:id="rId30"/>
  </p:sldIdLst>
  <p:sldSz cx="9144000" cy="6858000" type="screen4x3"/>
  <p:notesSz cx="7315200" cy="9601200"/>
  <p:embeddedFontLst>
    <p:embeddedFont>
      <p:font typeface="AR CENA" panose="02000000000000000000" pitchFamily="2" charset="0"/>
      <p:regular r:id="rId33"/>
    </p:embeddedFont>
    <p:embeddedFont>
      <p:font typeface="Arial Rounded MT Bold" panose="020F0704030504030204" pitchFamily="3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omic Sans MS" panose="030F0702030302020204" pitchFamily="66"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6" d="100"/>
          <a:sy n="106" d="100"/>
        </p:scale>
        <p:origin x="1698" y="114"/>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7" d="100"/>
          <a:sy n="77" d="100"/>
        </p:scale>
        <p:origin x="32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0E0813-30AB-46E9-9448-E6D9BB4E8EB7}"/>
              </a:ext>
            </a:extLst>
          </p:cNvPr>
          <p:cNvSpPr>
            <a:spLocks noGrp="1"/>
          </p:cNvSpPr>
          <p:nvPr>
            <p:ph type="hdr" sz="quarter"/>
          </p:nvPr>
        </p:nvSpPr>
        <p:spPr>
          <a:xfrm>
            <a:off x="0" y="0"/>
            <a:ext cx="3169426" cy="481370"/>
          </a:xfrm>
          <a:prstGeom prst="rect">
            <a:avLst/>
          </a:prstGeom>
        </p:spPr>
        <p:txBody>
          <a:bodyPr vert="horz" lIns="94531" tIns="47265" rIns="94531" bIns="47265" rtlCol="0"/>
          <a:lstStyle>
            <a:lvl1pPr algn="l">
              <a:defRPr sz="1200"/>
            </a:lvl1pPr>
          </a:lstStyle>
          <a:p>
            <a:r>
              <a:rPr lang="en-US" sz="1000">
                <a:latin typeface="Arial" panose="020B0604020202020204" pitchFamily="34" charset="0"/>
                <a:cs typeface="Arial" panose="020B0604020202020204" pitchFamily="34" charset="0"/>
              </a:rPr>
              <a:t>Fall 2021 Gospel Meeting</a:t>
            </a:r>
          </a:p>
        </p:txBody>
      </p:sp>
      <p:sp>
        <p:nvSpPr>
          <p:cNvPr id="3" name="Date Placeholder 2">
            <a:extLst>
              <a:ext uri="{FF2B5EF4-FFF2-40B4-BE49-F238E27FC236}">
                <a16:creationId xmlns:a16="http://schemas.microsoft.com/office/drawing/2014/main" id="{CD0C1EF7-C656-45D2-92C0-1837501A4E0C}"/>
              </a:ext>
            </a:extLst>
          </p:cNvPr>
          <p:cNvSpPr>
            <a:spLocks noGrp="1"/>
          </p:cNvSpPr>
          <p:nvPr>
            <p:ph type="dt" sz="quarter" idx="1"/>
          </p:nvPr>
        </p:nvSpPr>
        <p:spPr>
          <a:xfrm>
            <a:off x="4144128" y="0"/>
            <a:ext cx="3169425" cy="481370"/>
          </a:xfrm>
          <a:prstGeom prst="rect">
            <a:avLst/>
          </a:prstGeom>
        </p:spPr>
        <p:txBody>
          <a:bodyPr vert="horz" lIns="94531" tIns="47265" rIns="94531" bIns="47265" rtlCol="0"/>
          <a:lstStyle>
            <a:lvl1pPr algn="r">
              <a:defRPr sz="1200"/>
            </a:lvl1pPr>
          </a:lstStyle>
          <a:p>
            <a:r>
              <a:rPr lang="en-US" sz="1000">
                <a:latin typeface="Arial" panose="020B0604020202020204" pitchFamily="34" charset="0"/>
                <a:cs typeface="Arial" panose="020B0604020202020204" pitchFamily="34" charset="0"/>
              </a:rPr>
              <a:t>11/10/2021 pm</a:t>
            </a:r>
          </a:p>
        </p:txBody>
      </p:sp>
      <p:sp>
        <p:nvSpPr>
          <p:cNvPr id="4" name="Footer Placeholder 3">
            <a:extLst>
              <a:ext uri="{FF2B5EF4-FFF2-40B4-BE49-F238E27FC236}">
                <a16:creationId xmlns:a16="http://schemas.microsoft.com/office/drawing/2014/main" id="{6B488770-B416-4635-9346-79755EEBEC3E}"/>
              </a:ext>
            </a:extLst>
          </p:cNvPr>
          <p:cNvSpPr>
            <a:spLocks noGrp="1"/>
          </p:cNvSpPr>
          <p:nvPr>
            <p:ph type="ftr" sz="quarter" idx="2"/>
          </p:nvPr>
        </p:nvSpPr>
        <p:spPr>
          <a:xfrm>
            <a:off x="0" y="9119831"/>
            <a:ext cx="3169426" cy="481370"/>
          </a:xfrm>
          <a:prstGeom prst="rect">
            <a:avLst/>
          </a:prstGeom>
        </p:spPr>
        <p:txBody>
          <a:bodyPr vert="horz" lIns="94531" tIns="47265" rIns="94531" bIns="47265" rtlCol="0" anchor="b"/>
          <a:lstStyle>
            <a:lvl1pPr algn="l">
              <a:defRPr sz="1200"/>
            </a:lvl1pPr>
          </a:lstStyle>
          <a:p>
            <a:r>
              <a:rPr lang="en-US" sz="1000">
                <a:latin typeface="Arial" panose="020B0604020202020204" pitchFamily="34" charset="0"/>
                <a:cs typeface="Arial" panose="020B0604020202020204" pitchFamily="34" charset="0"/>
              </a:rPr>
              <a:t>Donnie V. Rader</a:t>
            </a:r>
          </a:p>
        </p:txBody>
      </p:sp>
      <p:sp>
        <p:nvSpPr>
          <p:cNvPr id="5" name="Slide Number Placeholder 4">
            <a:extLst>
              <a:ext uri="{FF2B5EF4-FFF2-40B4-BE49-F238E27FC236}">
                <a16:creationId xmlns:a16="http://schemas.microsoft.com/office/drawing/2014/main" id="{9E73A7FD-A827-4286-A293-A4E869895C8D}"/>
              </a:ext>
            </a:extLst>
          </p:cNvPr>
          <p:cNvSpPr>
            <a:spLocks noGrp="1"/>
          </p:cNvSpPr>
          <p:nvPr>
            <p:ph type="sldNum" sz="quarter" idx="3"/>
          </p:nvPr>
        </p:nvSpPr>
        <p:spPr>
          <a:xfrm>
            <a:off x="4144128" y="9119831"/>
            <a:ext cx="3169425" cy="481370"/>
          </a:xfrm>
          <a:prstGeom prst="rect">
            <a:avLst/>
          </a:prstGeom>
        </p:spPr>
        <p:txBody>
          <a:bodyPr vert="horz" lIns="94531" tIns="47265" rIns="94531" bIns="47265" rtlCol="0" anchor="b"/>
          <a:lstStyle>
            <a:lvl1pPr algn="r">
              <a:defRPr sz="1200"/>
            </a:lvl1pPr>
          </a:lstStyle>
          <a:p>
            <a:fld id="{9D12911B-85D7-4433-97EF-5C79322A39D0}"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2200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426" cy="481370"/>
          </a:xfrm>
          <a:prstGeom prst="rect">
            <a:avLst/>
          </a:prstGeom>
        </p:spPr>
        <p:txBody>
          <a:bodyPr vert="horz" lIns="94531" tIns="47265" rIns="94531" bIns="47265" rtlCol="0"/>
          <a:lstStyle>
            <a:lvl1pPr algn="l">
              <a:defRPr sz="1200"/>
            </a:lvl1pPr>
          </a:lstStyle>
          <a:p>
            <a:r>
              <a:rPr lang="en-US"/>
              <a:t>Fall 2021 Gospel Meeting</a:t>
            </a:r>
          </a:p>
        </p:txBody>
      </p:sp>
      <p:sp>
        <p:nvSpPr>
          <p:cNvPr id="3" name="Date Placeholder 2"/>
          <p:cNvSpPr>
            <a:spLocks noGrp="1"/>
          </p:cNvSpPr>
          <p:nvPr>
            <p:ph type="dt" idx="1"/>
          </p:nvPr>
        </p:nvSpPr>
        <p:spPr>
          <a:xfrm>
            <a:off x="4144128" y="0"/>
            <a:ext cx="3169425" cy="481370"/>
          </a:xfrm>
          <a:prstGeom prst="rect">
            <a:avLst/>
          </a:prstGeom>
        </p:spPr>
        <p:txBody>
          <a:bodyPr vert="horz" lIns="94531" tIns="47265" rIns="94531" bIns="47265" rtlCol="0"/>
          <a:lstStyle>
            <a:lvl1pPr algn="r">
              <a:defRPr sz="1200"/>
            </a:lvl1pPr>
          </a:lstStyle>
          <a:p>
            <a:r>
              <a:rPr lang="en-US"/>
              <a:t>11/10/2021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531" tIns="47265" rIns="94531" bIns="47265" rtlCol="0" anchor="ctr"/>
          <a:lstStyle/>
          <a:p>
            <a:endParaRPr lang="en-US"/>
          </a:p>
        </p:txBody>
      </p:sp>
      <p:sp>
        <p:nvSpPr>
          <p:cNvPr id="5" name="Notes Placeholder 4"/>
          <p:cNvSpPr>
            <a:spLocks noGrp="1"/>
          </p:cNvSpPr>
          <p:nvPr>
            <p:ph type="body" sz="quarter" idx="3"/>
          </p:nvPr>
        </p:nvSpPr>
        <p:spPr>
          <a:xfrm>
            <a:off x="731027" y="4620496"/>
            <a:ext cx="5853148" cy="3780555"/>
          </a:xfrm>
          <a:prstGeom prst="rect">
            <a:avLst/>
          </a:prstGeom>
        </p:spPr>
        <p:txBody>
          <a:bodyPr vert="horz" lIns="94531" tIns="47265" rIns="94531" bIns="472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1"/>
            <a:ext cx="3169426" cy="481370"/>
          </a:xfrm>
          <a:prstGeom prst="rect">
            <a:avLst/>
          </a:prstGeom>
        </p:spPr>
        <p:txBody>
          <a:bodyPr vert="horz" lIns="94531" tIns="47265" rIns="94531" bIns="47265" rtlCol="0" anchor="b"/>
          <a:lstStyle>
            <a:lvl1pPr algn="l">
              <a:defRPr sz="1200"/>
            </a:lvl1pPr>
          </a:lstStyle>
          <a:p>
            <a:r>
              <a:rPr lang="en-US"/>
              <a:t>Donnie V. Rader</a:t>
            </a:r>
          </a:p>
        </p:txBody>
      </p:sp>
      <p:sp>
        <p:nvSpPr>
          <p:cNvPr id="7" name="Slide Number Placeholder 6"/>
          <p:cNvSpPr>
            <a:spLocks noGrp="1"/>
          </p:cNvSpPr>
          <p:nvPr>
            <p:ph type="sldNum" sz="quarter" idx="5"/>
          </p:nvPr>
        </p:nvSpPr>
        <p:spPr>
          <a:xfrm>
            <a:off x="4144128" y="9119831"/>
            <a:ext cx="3169425" cy="481370"/>
          </a:xfrm>
          <a:prstGeom prst="rect">
            <a:avLst/>
          </a:prstGeom>
        </p:spPr>
        <p:txBody>
          <a:bodyPr vert="horz" lIns="94531" tIns="47265" rIns="94531" bIns="47265" rtlCol="0" anchor="b"/>
          <a:lstStyle>
            <a:lvl1pPr algn="r">
              <a:defRPr sz="1200"/>
            </a:lvl1pPr>
          </a:lstStyle>
          <a:p>
            <a:fld id="{2E362F1A-ACB6-415C-8415-6A5A41ABDB40}" type="slidenum">
              <a:rPr lang="en-US" smtClean="0"/>
              <a:t>‹#›</a:t>
            </a:fld>
            <a:endParaRPr lang="en-US"/>
          </a:p>
        </p:txBody>
      </p:sp>
    </p:spTree>
    <p:extLst>
      <p:ext uri="{BB962C8B-B14F-4D97-AF65-F5344CB8AC3E}">
        <p14:creationId xmlns:p14="http://schemas.microsoft.com/office/powerpoint/2010/main" val="59052560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54819846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65893836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65763871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69806965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4221697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05570981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4359808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8665562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90685916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67354357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7693516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79237533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45079033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60010543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425925443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97995044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73349824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86121188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50721485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7805827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72734259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87228353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66300825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9904893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19688197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1121955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2391017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68991072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08259638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09941640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33712380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90895186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59893110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81518548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7301131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03629719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7372159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47397007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78921294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33112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159392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99CC0-6ABF-462D-96EA-7235282C23F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056886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099CC0-6ABF-462D-96EA-7235282C23FE}"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59437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99CC0-6ABF-462D-96EA-7235282C23FE}"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91437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17692697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99CC0-6ABF-462D-96EA-7235282C23FE}"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4205391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99CC0-6ABF-462D-96EA-7235282C23FE}"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34498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99CC0-6ABF-462D-96EA-7235282C23FE}"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49489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99CC0-6ABF-462D-96EA-7235282C23FE}"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162521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95451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1910213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91E3D6F-8F06-40B8-959C-375CFEB7BCE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60FB4691-697E-440B-9D82-62F50AADDA47}"/>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75DBE640-82CC-4824-8034-B3CB3D817F2D}"/>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E165556-6469-4429-973B-B62343B29C8D}" type="slidenum">
              <a:rPr lang="en-US"/>
              <a:pPr>
                <a:defRPr/>
              </a:pPr>
              <a:t>‹#›</a:t>
            </a:fld>
            <a:endParaRPr lang="en-US"/>
          </a:p>
        </p:txBody>
      </p:sp>
    </p:spTree>
    <p:extLst>
      <p:ext uri="{BB962C8B-B14F-4D97-AF65-F5344CB8AC3E}">
        <p14:creationId xmlns:p14="http://schemas.microsoft.com/office/powerpoint/2010/main" val="51280057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FFE99D-26FE-4C4A-88FD-6470CA7495E9}"/>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6E889152-4292-4262-A6C2-4DD1FE8C4BC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FA6E2953-E194-4064-98E7-622D7280547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6107220-A413-4897-AC5C-F4A8311EF946}" type="slidenum">
              <a:rPr lang="en-US"/>
              <a:pPr>
                <a:defRPr/>
              </a:pPr>
              <a:t>‹#›</a:t>
            </a:fld>
            <a:endParaRPr lang="en-US"/>
          </a:p>
        </p:txBody>
      </p:sp>
    </p:spTree>
    <p:extLst>
      <p:ext uri="{BB962C8B-B14F-4D97-AF65-F5344CB8AC3E}">
        <p14:creationId xmlns:p14="http://schemas.microsoft.com/office/powerpoint/2010/main" val="97844501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4C6ACAB-2FBD-4F54-AC24-C9640AA5F2E5}"/>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05037308-1BEC-47C4-A890-EA2F45BB0B4E}"/>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71EE219C-059C-4AA6-90C1-DD9471FE367C}"/>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50F4BE1-9F10-4AB7-8926-260621E8D8A1}" type="slidenum">
              <a:rPr lang="en-US"/>
              <a:pPr>
                <a:defRPr/>
              </a:pPr>
              <a:t>‹#›</a:t>
            </a:fld>
            <a:endParaRPr lang="en-US"/>
          </a:p>
        </p:txBody>
      </p:sp>
    </p:spTree>
    <p:extLst>
      <p:ext uri="{BB962C8B-B14F-4D97-AF65-F5344CB8AC3E}">
        <p14:creationId xmlns:p14="http://schemas.microsoft.com/office/powerpoint/2010/main" val="2852243578"/>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A2C37890-9426-41CE-A483-9DB6C5922A4F}"/>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39AC0021-24F0-4B8D-8795-5603E104DB11}"/>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1A88196E-302D-4C8A-910D-51BB216939F1}"/>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0AB2D3D-75C3-4302-808A-6B32AEE68447}" type="slidenum">
              <a:rPr lang="en-US"/>
              <a:pPr>
                <a:defRPr/>
              </a:pPr>
              <a:t>‹#›</a:t>
            </a:fld>
            <a:endParaRPr lang="en-US"/>
          </a:p>
        </p:txBody>
      </p:sp>
    </p:spTree>
    <p:extLst>
      <p:ext uri="{BB962C8B-B14F-4D97-AF65-F5344CB8AC3E}">
        <p14:creationId xmlns:p14="http://schemas.microsoft.com/office/powerpoint/2010/main" val="19009361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93785433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566D6DD-9675-4717-84BE-A9B5AFC787B0}"/>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a:extLst>
              <a:ext uri="{FF2B5EF4-FFF2-40B4-BE49-F238E27FC236}">
                <a16:creationId xmlns:a16="http://schemas.microsoft.com/office/drawing/2014/main" id="{BDD00C6D-2291-4185-A20A-DD99986322BB}"/>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a:extLst>
              <a:ext uri="{FF2B5EF4-FFF2-40B4-BE49-F238E27FC236}">
                <a16:creationId xmlns:a16="http://schemas.microsoft.com/office/drawing/2014/main" id="{3D982197-81B0-488F-B9B8-72C546DA501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65E42779-1060-48E7-9177-5A2FCB51AD96}" type="slidenum">
              <a:rPr lang="en-US"/>
              <a:pPr>
                <a:defRPr/>
              </a:pPr>
              <a:t>‹#›</a:t>
            </a:fld>
            <a:endParaRPr lang="en-US"/>
          </a:p>
        </p:txBody>
      </p:sp>
    </p:spTree>
    <p:extLst>
      <p:ext uri="{BB962C8B-B14F-4D97-AF65-F5344CB8AC3E}">
        <p14:creationId xmlns:p14="http://schemas.microsoft.com/office/powerpoint/2010/main" val="1286659722"/>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E987AC-661D-4825-B289-AA500549867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a:extLst>
              <a:ext uri="{FF2B5EF4-FFF2-40B4-BE49-F238E27FC236}">
                <a16:creationId xmlns:a16="http://schemas.microsoft.com/office/drawing/2014/main" id="{C78FB9BE-A6B2-4E67-9EFA-C4B358264D20}"/>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a:extLst>
              <a:ext uri="{FF2B5EF4-FFF2-40B4-BE49-F238E27FC236}">
                <a16:creationId xmlns:a16="http://schemas.microsoft.com/office/drawing/2014/main" id="{787927D3-035C-4CE7-B299-F827A0343230}"/>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6657CE1C-743A-4B93-A8F7-55EA9457CF6D}" type="slidenum">
              <a:rPr lang="en-US"/>
              <a:pPr>
                <a:defRPr/>
              </a:pPr>
              <a:t>‹#›</a:t>
            </a:fld>
            <a:endParaRPr lang="en-US"/>
          </a:p>
        </p:txBody>
      </p:sp>
    </p:spTree>
    <p:extLst>
      <p:ext uri="{BB962C8B-B14F-4D97-AF65-F5344CB8AC3E}">
        <p14:creationId xmlns:p14="http://schemas.microsoft.com/office/powerpoint/2010/main" val="296276438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22DF98-8F08-498C-8DE3-30E8621BF044}"/>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a:extLst>
              <a:ext uri="{FF2B5EF4-FFF2-40B4-BE49-F238E27FC236}">
                <a16:creationId xmlns:a16="http://schemas.microsoft.com/office/drawing/2014/main" id="{5C8F7BD0-5E83-4B12-B6F4-29830F22F17D}"/>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a:extLst>
              <a:ext uri="{FF2B5EF4-FFF2-40B4-BE49-F238E27FC236}">
                <a16:creationId xmlns:a16="http://schemas.microsoft.com/office/drawing/2014/main" id="{AAD59C44-D062-46A5-AFED-3121DAA4E139}"/>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F4459FBE-41C4-4541-A2EF-F4679BE017CD}" type="slidenum">
              <a:rPr lang="en-US"/>
              <a:pPr>
                <a:defRPr/>
              </a:pPr>
              <a:t>‹#›</a:t>
            </a:fld>
            <a:endParaRPr lang="en-US"/>
          </a:p>
        </p:txBody>
      </p:sp>
    </p:spTree>
    <p:extLst>
      <p:ext uri="{BB962C8B-B14F-4D97-AF65-F5344CB8AC3E}">
        <p14:creationId xmlns:p14="http://schemas.microsoft.com/office/powerpoint/2010/main" val="3642778638"/>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C2F2FCF4-149E-4D4F-A21C-EBB969DE431D}"/>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0B1C177C-9D3C-4A19-B0C5-371216202A88}"/>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E2B394AE-4B5E-49C0-9DFF-9B6445583813}"/>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92BFF67A-D692-4863-ABF2-A55271A9BA6C}" type="slidenum">
              <a:rPr lang="en-US"/>
              <a:pPr>
                <a:defRPr/>
              </a:pPr>
              <a:t>‹#›</a:t>
            </a:fld>
            <a:endParaRPr lang="en-US"/>
          </a:p>
        </p:txBody>
      </p:sp>
    </p:spTree>
    <p:extLst>
      <p:ext uri="{BB962C8B-B14F-4D97-AF65-F5344CB8AC3E}">
        <p14:creationId xmlns:p14="http://schemas.microsoft.com/office/powerpoint/2010/main" val="3128554146"/>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11D71736-19C5-4FFD-B04B-887DC82FAF32}"/>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9C9AA63C-810C-4069-A515-52FD8177B59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17128738-E5BA-4FC5-91A3-B1A53F838006}"/>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9E51033-306A-4818-B3A2-D7E2685C7029}" type="slidenum">
              <a:rPr lang="en-US"/>
              <a:pPr>
                <a:defRPr/>
              </a:pPr>
              <a:t>‹#›</a:t>
            </a:fld>
            <a:endParaRPr lang="en-US"/>
          </a:p>
        </p:txBody>
      </p:sp>
    </p:spTree>
    <p:extLst>
      <p:ext uri="{BB962C8B-B14F-4D97-AF65-F5344CB8AC3E}">
        <p14:creationId xmlns:p14="http://schemas.microsoft.com/office/powerpoint/2010/main" val="2418244512"/>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557050-E516-4638-8C33-C69677641823}"/>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58B8EF38-EF12-4B7B-A73E-F8309CC0FFC3}"/>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977EC1AC-056B-40FF-9F49-AFA716044D8B}"/>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001C6A9F-60B1-4DD6-8852-1FB6F2D38595}" type="slidenum">
              <a:rPr lang="en-US"/>
              <a:pPr>
                <a:defRPr/>
              </a:pPr>
              <a:t>‹#›</a:t>
            </a:fld>
            <a:endParaRPr lang="en-US"/>
          </a:p>
        </p:txBody>
      </p:sp>
    </p:spTree>
    <p:extLst>
      <p:ext uri="{BB962C8B-B14F-4D97-AF65-F5344CB8AC3E}">
        <p14:creationId xmlns:p14="http://schemas.microsoft.com/office/powerpoint/2010/main" val="360720872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2358AB-5CCA-4B22-97E9-A78871E3FBD1}"/>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29BF73FA-727A-458D-BCE7-B5545EB36E5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A7545CFA-7ECB-4ECA-816E-50242BDB3455}"/>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69F3E5C4-6E98-4B79-A653-E1A95415F63E}" type="slidenum">
              <a:rPr lang="en-US"/>
              <a:pPr>
                <a:defRPr/>
              </a:pPr>
              <a:t>‹#›</a:t>
            </a:fld>
            <a:endParaRPr lang="en-US"/>
          </a:p>
        </p:txBody>
      </p:sp>
    </p:spTree>
    <p:extLst>
      <p:ext uri="{BB962C8B-B14F-4D97-AF65-F5344CB8AC3E}">
        <p14:creationId xmlns:p14="http://schemas.microsoft.com/office/powerpoint/2010/main" val="423477829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070447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15919749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7790236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11/10/2021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731FF6A2-BE80-44E7-8B9A-BD03C30E804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3989305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11/10/2021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731FF6A2-BE80-44E7-8B9A-BD03C30E8041}"/>
              </a:ext>
            </a:extLst>
          </p:cNvPr>
          <p:cNvPicPr>
            <a:picLocks noChangeAspect="1"/>
          </p:cNvPicPr>
          <p:nvPr userDrawn="1"/>
        </p:nvPicPr>
        <p:blipFill rotWithShape="1">
          <a:blip r:embed="rId13">
            <a:duotone>
              <a:prstClr val="black"/>
              <a:schemeClr val="accent5">
                <a:tint val="45000"/>
                <a:satMod val="400000"/>
              </a:schemeClr>
            </a:duotone>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168780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11/10/2021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731FF6A2-BE80-44E7-8B9A-BD03C30E8041}"/>
              </a:ext>
            </a:extLst>
          </p:cNvPr>
          <p:cNvPicPr>
            <a:picLocks noChangeAspect="1"/>
          </p:cNvPicPr>
          <p:nvPr userDrawn="1"/>
        </p:nvPicPr>
        <p:blipFill rotWithShape="1">
          <a:blip r:embed="rId13">
            <a:lum bright="70000" contrast="-70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1742014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4AAE6D8-EB42-4BE4-8C94-550D91957B64}"/>
              </a:ext>
            </a:extLst>
          </p:cNvPr>
          <p:cNvSpPr/>
          <p:nvPr userDrawn="1"/>
        </p:nvSpPr>
        <p:spPr>
          <a:xfrm>
            <a:off x="506896" y="1023730"/>
            <a:ext cx="8130208" cy="5332621"/>
          </a:xfrm>
          <a:prstGeom prst="roundRect">
            <a:avLst>
              <a:gd name="adj" fmla="val 60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11/10/2021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731FF6A2-BE80-44E7-8B9A-BD03C30E804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a:off x="0" y="1"/>
            <a:ext cx="4572000" cy="1841224"/>
          </a:xfrm>
          <a:prstGeom prst="rect">
            <a:avLst/>
          </a:prstGeom>
        </p:spPr>
      </p:pic>
      <p:pic>
        <p:nvPicPr>
          <p:cNvPr id="9" name="Picture 8" descr="A tree with a mountain in the background&#10;&#10;Description automatically generated">
            <a:extLst>
              <a:ext uri="{FF2B5EF4-FFF2-40B4-BE49-F238E27FC236}">
                <a16:creationId xmlns:a16="http://schemas.microsoft.com/office/drawing/2014/main" id="{D25776CE-2345-427A-A989-A24ED162084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flipH="1">
            <a:off x="4572000" y="1"/>
            <a:ext cx="4572000" cy="1841224"/>
          </a:xfrm>
          <a:prstGeom prst="rect">
            <a:avLst/>
          </a:prstGeom>
        </p:spPr>
      </p:pic>
    </p:spTree>
    <p:extLst>
      <p:ext uri="{BB962C8B-B14F-4D97-AF65-F5344CB8AC3E}">
        <p14:creationId xmlns:p14="http://schemas.microsoft.com/office/powerpoint/2010/main" val="2871866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99CC0-6ABF-462D-96EA-7235282C23FE}" type="datetimeFigureOut">
              <a:rPr lang="en-US" smtClean="0"/>
              <a:t>11/10/2021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C16E-1559-4077-82F3-B215D244207A}" type="slidenum">
              <a:rPr lang="en-US" smtClean="0"/>
              <a:t>‹#›</a:t>
            </a:fld>
            <a:endParaRPr lang="en-US"/>
          </a:p>
        </p:txBody>
      </p:sp>
      <p:pic>
        <p:nvPicPr>
          <p:cNvPr id="7" name="Picture 6" descr="A close up of a book&#10;&#10;Description automatically generated">
            <a:extLst>
              <a:ext uri="{FF2B5EF4-FFF2-40B4-BE49-F238E27FC236}">
                <a16:creationId xmlns:a16="http://schemas.microsoft.com/office/drawing/2014/main" id="{47FF2D97-ADDB-4478-B27E-18923F3C2163}"/>
              </a:ext>
            </a:extLst>
          </p:cNvPr>
          <p:cNvPicPr>
            <a:picLocks noChangeAspect="1"/>
          </p:cNvPicPr>
          <p:nvPr userDrawn="1"/>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l="10037" r="-2" b="-2"/>
          <a:stretch/>
        </p:blipFill>
        <p:spPr>
          <a:xfrm>
            <a:off x="-1" y="-1"/>
            <a:ext cx="9243061" cy="6858001"/>
          </a:xfrm>
          <a:prstGeom prst="rect">
            <a:avLst/>
          </a:prstGeom>
        </p:spPr>
      </p:pic>
    </p:spTree>
    <p:extLst>
      <p:ext uri="{BB962C8B-B14F-4D97-AF65-F5344CB8AC3E}">
        <p14:creationId xmlns:p14="http://schemas.microsoft.com/office/powerpoint/2010/main" val="16007556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8381A93-D55C-47F2-97D9-0A17A421149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64E52C35-A4E7-4818-8439-7D61D45934B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FB5E528-DB67-4518-AAE9-1094C44F2BF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86402AD1-58E9-4D6B-95D1-41493B46116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06914626-FD8D-40F6-996C-96FB83C5443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BB262934-A8E1-4E8B-95EA-D05FD4A00110}" type="slidenum">
              <a:rPr lang="en-US"/>
              <a:pPr>
                <a:defRPr/>
              </a:pPr>
              <a:t>‹#›</a:t>
            </a:fld>
            <a:endParaRPr lang="en-US"/>
          </a:p>
        </p:txBody>
      </p:sp>
    </p:spTree>
    <p:extLst>
      <p:ext uri="{BB962C8B-B14F-4D97-AF65-F5344CB8AC3E}">
        <p14:creationId xmlns:p14="http://schemas.microsoft.com/office/powerpoint/2010/main" val="30044824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f.ly/logosres/barnes70eph?ref=Bible.Col3.15&amp;off=177&amp;ctx=rn+and+control+you.+~The+word+here+render" TargetMode="Externa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58484-746B-4AEB-B0DB-42491046B173}"/>
              </a:ext>
            </a:extLst>
          </p:cNvPr>
          <p:cNvPicPr>
            <a:picLocks noChangeAspect="1"/>
          </p:cNvPicPr>
          <p:nvPr/>
        </p:nvPicPr>
        <p:blipFill rotWithShape="1">
          <a:blip r:embed="rId2" cstate="print"/>
          <a:srcRect l="5833" r="1666"/>
          <a:stretch/>
        </p:blipFill>
        <p:spPr>
          <a:xfrm rot="21206803">
            <a:off x="189048" y="425836"/>
            <a:ext cx="3581400" cy="2182623"/>
          </a:xfrm>
          <a:prstGeom prst="rect">
            <a:avLst/>
          </a:prstGeom>
          <a:ln>
            <a:noFill/>
          </a:ln>
          <a:effectLst>
            <a:softEdge rad="112500"/>
          </a:effectLst>
        </p:spPr>
      </p:pic>
      <p:sp>
        <p:nvSpPr>
          <p:cNvPr id="15363" name="TextBox 3">
            <a:extLst>
              <a:ext uri="{FF2B5EF4-FFF2-40B4-BE49-F238E27FC236}">
                <a16:creationId xmlns:a16="http://schemas.microsoft.com/office/drawing/2014/main" id="{9B12B3BB-ECC8-42D7-9843-DDD2B3A7342A}"/>
              </a:ext>
            </a:extLst>
          </p:cNvPr>
          <p:cNvSpPr txBox="1">
            <a:spLocks noChangeArrowheads="1"/>
          </p:cNvSpPr>
          <p:nvPr/>
        </p:nvSpPr>
        <p:spPr bwMode="auto">
          <a:xfrm>
            <a:off x="3657600" y="533400"/>
            <a:ext cx="5029200" cy="76993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a:extLst>
              <a:ext uri="{FF2B5EF4-FFF2-40B4-BE49-F238E27FC236}">
                <a16:creationId xmlns:a16="http://schemas.microsoft.com/office/drawing/2014/main" id="{2281E98E-8A5C-4118-8046-64DA73CFBC72}"/>
              </a:ext>
            </a:extLst>
          </p:cNvPr>
          <p:cNvSpPr txBox="1">
            <a:spLocks noChangeArrowheads="1"/>
          </p:cNvSpPr>
          <p:nvPr/>
        </p:nvSpPr>
        <p:spPr bwMode="auto">
          <a:xfrm>
            <a:off x="384175" y="2879725"/>
            <a:ext cx="8440738" cy="1077218"/>
          </a:xfrm>
          <a:prstGeom prst="rect">
            <a:avLst/>
          </a:prstGeom>
          <a:noFill/>
          <a:ln w="9525">
            <a:solidFill>
              <a:schemeClr val="accent2"/>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Settled in Complacency</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The Earnest Cry of Bartimaeus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D8D7BA-1C91-495A-95F2-84C4A133406D}"/>
              </a:ext>
            </a:extLst>
          </p:cNvPr>
          <p:cNvSpPr/>
          <p:nvPr/>
        </p:nvSpPr>
        <p:spPr>
          <a:xfrm>
            <a:off x="512204" y="668230"/>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tx1"/>
                </a:solidFill>
                <a:latin typeface="AR CENA" panose="02000000000000000000" pitchFamily="2" charset="0"/>
              </a:rPr>
              <a:t>Those Who Have the Peace of God</a:t>
            </a:r>
          </a:p>
        </p:txBody>
      </p:sp>
      <p:sp>
        <p:nvSpPr>
          <p:cNvPr id="3" name="TextBox 2">
            <a:extLst>
              <a:ext uri="{FF2B5EF4-FFF2-40B4-BE49-F238E27FC236}">
                <a16:creationId xmlns:a16="http://schemas.microsoft.com/office/drawing/2014/main" id="{4E01D2E9-AB61-457B-807D-EB28E380C4E4}"/>
              </a:ext>
            </a:extLst>
          </p:cNvPr>
          <p:cNvSpPr txBox="1"/>
          <p:nvPr/>
        </p:nvSpPr>
        <p:spPr>
          <a:xfrm>
            <a:off x="616226" y="1945837"/>
            <a:ext cx="7911547" cy="2954655"/>
          </a:xfrm>
          <a:prstGeom prst="rect">
            <a:avLst/>
          </a:prstGeom>
          <a:noFill/>
        </p:spPr>
        <p:txBody>
          <a:bodyPr wrap="square" rtlCol="0">
            <a:spAutoFit/>
          </a:bodyPr>
          <a:lstStyle/>
          <a:p>
            <a:pPr marL="457200" indent="-457200">
              <a:buFont typeface="+mj-lt"/>
              <a:buAutoNum type="alphaUcPeriod"/>
            </a:pPr>
            <a:r>
              <a:rPr lang="en-US" sz="2400" b="1" u="sng" dirty="0"/>
              <a:t>The Source of Peace – Christ</a:t>
            </a:r>
          </a:p>
          <a:p>
            <a:pPr marL="457200" indent="-457200">
              <a:buFont typeface="+mj-lt"/>
              <a:buAutoNum type="alphaUcPeriod"/>
            </a:pPr>
            <a:endParaRPr lang="en-US" sz="1000" b="1" u="sng" dirty="0"/>
          </a:p>
          <a:p>
            <a:pPr marL="457200" indent="-457200">
              <a:buFont typeface="+mj-lt"/>
              <a:buAutoNum type="alphaUcPeriod"/>
            </a:pPr>
            <a:r>
              <a:rPr lang="en-US" sz="2400" b="1" u="sng" dirty="0"/>
              <a:t>The Righteous</a:t>
            </a:r>
          </a:p>
          <a:p>
            <a:pPr marL="457200" indent="-457200">
              <a:buFont typeface="+mj-lt"/>
              <a:buAutoNum type="alphaUcPeriod"/>
            </a:pPr>
            <a:endParaRPr lang="en-US" sz="800" b="1" u="sng" dirty="0"/>
          </a:p>
          <a:p>
            <a:pPr marL="914400" lvl="1" indent="-457200">
              <a:buFont typeface="+mj-lt"/>
              <a:buAutoNum type="arabicPeriod"/>
            </a:pPr>
            <a:r>
              <a:rPr lang="en-US" sz="2400" i="1" dirty="0"/>
              <a:t>Psa. 29:11 – Lord blesses his people with peace</a:t>
            </a:r>
          </a:p>
          <a:p>
            <a:pPr marL="914400" lvl="1" indent="-457200">
              <a:buFont typeface="+mj-lt"/>
              <a:buAutoNum type="arabicPeriod"/>
            </a:pPr>
            <a:r>
              <a:rPr lang="en-US" sz="2400" i="1" dirty="0"/>
              <a:t>Psa. 37:11 – Meek shall have an abundance of peace</a:t>
            </a:r>
          </a:p>
          <a:p>
            <a:pPr marL="914400" lvl="1" indent="-457200">
              <a:buFont typeface="+mj-lt"/>
              <a:buAutoNum type="arabicPeriod"/>
            </a:pPr>
            <a:r>
              <a:rPr lang="en-US" sz="2400" i="1" dirty="0"/>
              <a:t>Psa. 37:37 – Blameless and upright – have peace</a:t>
            </a:r>
          </a:p>
          <a:p>
            <a:pPr marL="914400" lvl="1" indent="-457200">
              <a:buFont typeface="+mj-lt"/>
              <a:buAutoNum type="arabicPeriod"/>
            </a:pPr>
            <a:r>
              <a:rPr lang="en-US" sz="2400" i="1" dirty="0"/>
              <a:t>Rom. 8:6 – Spiritually minded have peace</a:t>
            </a:r>
          </a:p>
          <a:p>
            <a:pPr marL="914400" lvl="1" indent="-457200">
              <a:buFont typeface="+mj-lt"/>
              <a:buAutoNum type="arabicPeriod"/>
            </a:pPr>
            <a:r>
              <a:rPr lang="en-US" sz="2400" i="1" dirty="0"/>
              <a:t>Gal. 5:22 – Those who follow the Spirit</a:t>
            </a:r>
            <a:endParaRPr lang="en-US" sz="2400" dirty="0"/>
          </a:p>
        </p:txBody>
      </p:sp>
    </p:spTree>
    <p:extLst>
      <p:ext uri="{BB962C8B-B14F-4D97-AF65-F5344CB8AC3E}">
        <p14:creationId xmlns:p14="http://schemas.microsoft.com/office/powerpoint/2010/main" val="382631220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512204" y="196319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512204" y="278526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512204" y="3607333"/>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tx1"/>
                </a:solidFill>
                <a:latin typeface="AR CENA" panose="02000000000000000000" pitchFamily="2" charset="0"/>
              </a:rPr>
              <a:t>Those that Don’t Have the Peace of God</a:t>
            </a:r>
          </a:p>
        </p:txBody>
      </p:sp>
    </p:spTree>
    <p:extLst>
      <p:ext uri="{BB962C8B-B14F-4D97-AF65-F5344CB8AC3E}">
        <p14:creationId xmlns:p14="http://schemas.microsoft.com/office/powerpoint/2010/main" val="300810121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692A97-4B8A-4984-AD8C-79BD764EB075}"/>
              </a:ext>
            </a:extLst>
          </p:cNvPr>
          <p:cNvSpPr/>
          <p:nvPr/>
        </p:nvSpPr>
        <p:spPr>
          <a:xfrm>
            <a:off x="512204" y="61565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tx1"/>
                </a:solidFill>
                <a:latin typeface="AR CENA" panose="02000000000000000000" pitchFamily="2" charset="0"/>
              </a:rPr>
              <a:t>Those that Don’t Have the Peace of God</a:t>
            </a:r>
          </a:p>
        </p:txBody>
      </p:sp>
      <p:sp>
        <p:nvSpPr>
          <p:cNvPr id="3" name="TextBox 2">
            <a:extLst>
              <a:ext uri="{FF2B5EF4-FFF2-40B4-BE49-F238E27FC236}">
                <a16:creationId xmlns:a16="http://schemas.microsoft.com/office/drawing/2014/main" id="{2C9A7604-5362-49B1-AC1C-3DAA7B685847}"/>
              </a:ext>
            </a:extLst>
          </p:cNvPr>
          <p:cNvSpPr txBox="1"/>
          <p:nvPr/>
        </p:nvSpPr>
        <p:spPr>
          <a:xfrm>
            <a:off x="616226" y="1945837"/>
            <a:ext cx="7911547" cy="2431435"/>
          </a:xfrm>
          <a:prstGeom prst="rect">
            <a:avLst/>
          </a:prstGeom>
          <a:noFill/>
        </p:spPr>
        <p:txBody>
          <a:bodyPr wrap="square" rtlCol="0">
            <a:spAutoFit/>
          </a:bodyPr>
          <a:lstStyle/>
          <a:p>
            <a:pPr marL="457200" indent="-457200">
              <a:buFont typeface="+mj-lt"/>
              <a:buAutoNum type="alphaUcPeriod"/>
            </a:pPr>
            <a:r>
              <a:rPr lang="en-US" sz="2400" b="1" u="sng" dirty="0"/>
              <a:t>Some Don’t Have Peace</a:t>
            </a:r>
          </a:p>
          <a:p>
            <a:pPr marL="457200" indent="-457200">
              <a:buFont typeface="+mj-lt"/>
              <a:buAutoNum type="alphaUcPeriod"/>
            </a:pPr>
            <a:endParaRPr lang="en-US" sz="800" b="1" u="sng" dirty="0"/>
          </a:p>
          <a:p>
            <a:pPr marL="914400" lvl="1" indent="-457200">
              <a:buFont typeface="+mj-lt"/>
              <a:buAutoNum type="arabicPeriod"/>
            </a:pPr>
            <a:r>
              <a:rPr lang="en-US" sz="2400" i="1" dirty="0"/>
              <a:t>The wicked (Isa. 48:22)</a:t>
            </a:r>
          </a:p>
          <a:p>
            <a:pPr marL="914400" lvl="1" indent="-457200">
              <a:buFont typeface="+mj-lt"/>
              <a:buAutoNum type="arabicPeriod"/>
            </a:pPr>
            <a:r>
              <a:rPr lang="en-US" sz="2400" i="1" dirty="0"/>
              <a:t>Sin prevents the peace of mind (Isa. 57:20-21)</a:t>
            </a:r>
          </a:p>
          <a:p>
            <a:pPr marL="914400" lvl="1" indent="-457200">
              <a:buFont typeface="+mj-lt"/>
              <a:buAutoNum type="arabicPeriod"/>
            </a:pPr>
            <a:r>
              <a:rPr lang="en-US" sz="2400" i="1" dirty="0"/>
              <a:t>One filled with worry, anxiety (Phil. 4:6-7)</a:t>
            </a:r>
          </a:p>
          <a:p>
            <a:pPr marL="914400" lvl="1" indent="-457200">
              <a:buFont typeface="+mj-lt"/>
              <a:buAutoNum type="arabicPeriod"/>
            </a:pPr>
            <a:r>
              <a:rPr lang="en-US" sz="2400" i="1" dirty="0"/>
              <a:t>One in constant conflict with others (Jas. 3:17-18)</a:t>
            </a:r>
          </a:p>
          <a:p>
            <a:pPr marL="914400" lvl="1" indent="-457200">
              <a:buFont typeface="+mj-lt"/>
              <a:buAutoNum type="arabicPeriod"/>
            </a:pPr>
            <a:r>
              <a:rPr lang="en-US" sz="2400" i="1" dirty="0"/>
              <a:t>One who trusts in false peace (Jer. 6:14)</a:t>
            </a:r>
          </a:p>
        </p:txBody>
      </p:sp>
    </p:spTree>
    <p:extLst>
      <p:ext uri="{BB962C8B-B14F-4D97-AF65-F5344CB8AC3E}">
        <p14:creationId xmlns:p14="http://schemas.microsoft.com/office/powerpoint/2010/main" val="25560126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692A97-4B8A-4984-AD8C-79BD764EB075}"/>
              </a:ext>
            </a:extLst>
          </p:cNvPr>
          <p:cNvSpPr/>
          <p:nvPr/>
        </p:nvSpPr>
        <p:spPr>
          <a:xfrm>
            <a:off x="512204" y="61565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tx1"/>
                </a:solidFill>
                <a:latin typeface="AR CENA" panose="02000000000000000000" pitchFamily="2" charset="0"/>
              </a:rPr>
              <a:t>Those that Don’t Have the Peace of God</a:t>
            </a:r>
          </a:p>
        </p:txBody>
      </p:sp>
      <p:sp>
        <p:nvSpPr>
          <p:cNvPr id="3" name="TextBox 2">
            <a:extLst>
              <a:ext uri="{FF2B5EF4-FFF2-40B4-BE49-F238E27FC236}">
                <a16:creationId xmlns:a16="http://schemas.microsoft.com/office/drawing/2014/main" id="{2C9A7604-5362-49B1-AC1C-3DAA7B685847}"/>
              </a:ext>
            </a:extLst>
          </p:cNvPr>
          <p:cNvSpPr txBox="1"/>
          <p:nvPr/>
        </p:nvSpPr>
        <p:spPr>
          <a:xfrm>
            <a:off x="616226" y="1945837"/>
            <a:ext cx="7911547" cy="2585323"/>
          </a:xfrm>
          <a:prstGeom prst="rect">
            <a:avLst/>
          </a:prstGeom>
          <a:noFill/>
        </p:spPr>
        <p:txBody>
          <a:bodyPr wrap="square" rtlCol="0">
            <a:spAutoFit/>
          </a:bodyPr>
          <a:lstStyle/>
          <a:p>
            <a:pPr marL="457200" indent="-457200">
              <a:buFont typeface="+mj-lt"/>
              <a:buAutoNum type="alphaUcPeriod"/>
            </a:pPr>
            <a:r>
              <a:rPr lang="en-US" sz="2400" b="1" u="sng" dirty="0"/>
              <a:t>Some Don’t Have Peace</a:t>
            </a:r>
          </a:p>
          <a:p>
            <a:pPr marL="457200" indent="-457200">
              <a:buFont typeface="+mj-lt"/>
              <a:buAutoNum type="alphaUcPeriod"/>
            </a:pPr>
            <a:endParaRPr lang="en-US" sz="800" b="1" u="sng" dirty="0"/>
          </a:p>
          <a:p>
            <a:pPr marL="914400" lvl="1" indent="-457200">
              <a:buFont typeface="+mj-lt"/>
              <a:buAutoNum type="arabicPeriod"/>
            </a:pPr>
            <a:endParaRPr lang="en-US" sz="1000" i="1" dirty="0"/>
          </a:p>
          <a:p>
            <a:pPr marL="457200" indent="-457200">
              <a:buFont typeface="+mj-lt"/>
              <a:buAutoNum type="alphaUcPeriod"/>
            </a:pPr>
            <a:r>
              <a:rPr lang="en-US" sz="2400" b="1" u="sng" dirty="0"/>
              <a:t>Some Don’t Know the Way of Peace </a:t>
            </a:r>
          </a:p>
          <a:p>
            <a:pPr marL="914400" lvl="1" indent="-457200">
              <a:buFont typeface="+mj-lt"/>
              <a:buAutoNum type="arabicPeriod"/>
            </a:pPr>
            <a:r>
              <a:rPr lang="en-US" sz="2400" i="1" dirty="0"/>
              <a:t>Isa 59:8 (Rom. 3:17)</a:t>
            </a:r>
          </a:p>
          <a:p>
            <a:pPr marL="914400" lvl="1" indent="-457200">
              <a:buFont typeface="+mj-lt"/>
              <a:buAutoNum type="arabicPeriod"/>
            </a:pPr>
            <a:r>
              <a:rPr lang="en-US" sz="2400" i="1" dirty="0"/>
              <a:t>Include – don’t know how &amp; don’t experience it</a:t>
            </a:r>
          </a:p>
          <a:p>
            <a:pPr marL="914400" lvl="1" indent="-457200">
              <a:buFont typeface="+mj-lt"/>
              <a:buAutoNum type="arabicPeriod"/>
            </a:pPr>
            <a:r>
              <a:rPr lang="en-US" sz="2400" i="1" dirty="0"/>
              <a:t>Don’t know how to get along with others (Rom 12:18)</a:t>
            </a:r>
          </a:p>
          <a:p>
            <a:pPr marL="914400" lvl="1" indent="-457200">
              <a:buFont typeface="+mj-lt"/>
              <a:buAutoNum type="arabicPeriod"/>
            </a:pPr>
            <a:r>
              <a:rPr lang="en-US" sz="2400" i="1" dirty="0"/>
              <a:t>Don’t know how to have inner tranquility</a:t>
            </a:r>
          </a:p>
        </p:txBody>
      </p:sp>
    </p:spTree>
    <p:extLst>
      <p:ext uri="{BB962C8B-B14F-4D97-AF65-F5344CB8AC3E}">
        <p14:creationId xmlns:p14="http://schemas.microsoft.com/office/powerpoint/2010/main" val="199187420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692A97-4B8A-4984-AD8C-79BD764EB075}"/>
              </a:ext>
            </a:extLst>
          </p:cNvPr>
          <p:cNvSpPr/>
          <p:nvPr/>
        </p:nvSpPr>
        <p:spPr>
          <a:xfrm>
            <a:off x="512204" y="61565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tx1"/>
                </a:solidFill>
                <a:latin typeface="AR CENA" panose="02000000000000000000" pitchFamily="2" charset="0"/>
              </a:rPr>
              <a:t>Those that Don’t Have the Peace of God</a:t>
            </a:r>
          </a:p>
        </p:txBody>
      </p:sp>
      <p:sp>
        <p:nvSpPr>
          <p:cNvPr id="3" name="TextBox 2">
            <a:extLst>
              <a:ext uri="{FF2B5EF4-FFF2-40B4-BE49-F238E27FC236}">
                <a16:creationId xmlns:a16="http://schemas.microsoft.com/office/drawing/2014/main" id="{2C9A7604-5362-49B1-AC1C-3DAA7B685847}"/>
              </a:ext>
            </a:extLst>
          </p:cNvPr>
          <p:cNvSpPr txBox="1"/>
          <p:nvPr/>
        </p:nvSpPr>
        <p:spPr>
          <a:xfrm>
            <a:off x="616226" y="1945837"/>
            <a:ext cx="7911547" cy="3724096"/>
          </a:xfrm>
          <a:prstGeom prst="rect">
            <a:avLst/>
          </a:prstGeom>
          <a:noFill/>
        </p:spPr>
        <p:txBody>
          <a:bodyPr wrap="square" rtlCol="0">
            <a:spAutoFit/>
          </a:bodyPr>
          <a:lstStyle/>
          <a:p>
            <a:pPr marL="457200" indent="-457200">
              <a:buFont typeface="+mj-lt"/>
              <a:buAutoNum type="alphaUcPeriod"/>
            </a:pPr>
            <a:r>
              <a:rPr lang="en-US" sz="2400" b="1" u="sng" dirty="0"/>
              <a:t>Some Don’t Have Peace</a:t>
            </a:r>
          </a:p>
          <a:p>
            <a:pPr lvl="1"/>
            <a:endParaRPr lang="en-US" sz="1000" i="1" dirty="0"/>
          </a:p>
          <a:p>
            <a:pPr marL="457200" indent="-457200">
              <a:buFont typeface="+mj-lt"/>
              <a:buAutoNum type="alphaUcPeriod"/>
            </a:pPr>
            <a:r>
              <a:rPr lang="en-US" sz="2400" b="1" u="sng" dirty="0"/>
              <a:t>Some Don’t Know the Way of Peace </a:t>
            </a:r>
          </a:p>
          <a:p>
            <a:pPr marL="914400" lvl="1" indent="-457200">
              <a:buFont typeface="+mj-lt"/>
              <a:buAutoNum type="arabicPeriod"/>
            </a:pPr>
            <a:endParaRPr lang="en-US" sz="1000" i="1" dirty="0"/>
          </a:p>
          <a:p>
            <a:pPr marL="457200" indent="-457200">
              <a:buFont typeface="+mj-lt"/>
              <a:buAutoNum type="alphaUcPeriod"/>
            </a:pPr>
            <a:r>
              <a:rPr lang="en-US" sz="2400" b="1" u="sng" dirty="0"/>
              <a:t>Some Don’t Want it</a:t>
            </a:r>
          </a:p>
          <a:p>
            <a:pPr marL="914400" lvl="1" indent="-457200">
              <a:buFont typeface="+mj-lt"/>
              <a:buAutoNum type="arabicPeriod"/>
            </a:pPr>
            <a:r>
              <a:rPr lang="en-US" sz="2400" i="1" dirty="0"/>
              <a:t>Hate peace (Psa. 120: 6-7)</a:t>
            </a:r>
          </a:p>
          <a:p>
            <a:pPr marL="914400" lvl="1" indent="-457200">
              <a:buFont typeface="+mj-lt"/>
              <a:buAutoNum type="arabicPeriod"/>
            </a:pPr>
            <a:r>
              <a:rPr lang="en-US" sz="2400" i="1" dirty="0"/>
              <a:t>Those who don’t seek peace (Psa. 34:14)</a:t>
            </a:r>
          </a:p>
          <a:p>
            <a:pPr marL="914400" lvl="1" indent="-457200">
              <a:buFont typeface="+mj-lt"/>
              <a:buAutoNum type="arabicPeriod"/>
            </a:pPr>
            <a:r>
              <a:rPr lang="en-US" sz="2400" i="1" dirty="0"/>
              <a:t>Don’t want to resolve conflicts with others</a:t>
            </a:r>
          </a:p>
          <a:p>
            <a:pPr marL="914400" lvl="1" indent="-457200">
              <a:buFont typeface="+mj-lt"/>
              <a:buAutoNum type="arabicPeriod"/>
            </a:pPr>
            <a:r>
              <a:rPr lang="en-US" sz="2400" i="1" dirty="0"/>
              <a:t>Don’t want to correct the conflict with God</a:t>
            </a:r>
          </a:p>
          <a:p>
            <a:pPr marL="914400" lvl="1" indent="-457200">
              <a:buFont typeface="+mj-lt"/>
              <a:buAutoNum type="arabicPeriod"/>
            </a:pPr>
            <a:r>
              <a:rPr lang="en-US" sz="2400" i="1" dirty="0"/>
              <a:t>Confuse inner peace with unconcern &amp; lack of care or lack of love</a:t>
            </a:r>
          </a:p>
        </p:txBody>
      </p:sp>
    </p:spTree>
    <p:extLst>
      <p:ext uri="{BB962C8B-B14F-4D97-AF65-F5344CB8AC3E}">
        <p14:creationId xmlns:p14="http://schemas.microsoft.com/office/powerpoint/2010/main" val="10270876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512204" y="196319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512204" y="278526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512204" y="3607333"/>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that Don’t Have the Peace of God</a:t>
            </a:r>
          </a:p>
        </p:txBody>
      </p:sp>
      <p:sp>
        <p:nvSpPr>
          <p:cNvPr id="15" name="Rectangle: Rounded Corners 14">
            <a:extLst>
              <a:ext uri="{FF2B5EF4-FFF2-40B4-BE49-F238E27FC236}">
                <a16:creationId xmlns:a16="http://schemas.microsoft.com/office/drawing/2014/main" id="{C9E226F1-840B-48E4-954D-764E29E96087}"/>
              </a:ext>
            </a:extLst>
          </p:cNvPr>
          <p:cNvSpPr/>
          <p:nvPr/>
        </p:nvSpPr>
        <p:spPr>
          <a:xfrm>
            <a:off x="512204" y="4429402"/>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tx1"/>
                </a:solidFill>
                <a:latin typeface="AR CENA" panose="02000000000000000000" pitchFamily="2" charset="0"/>
              </a:rPr>
              <a:t>Directions of the Peace of God</a:t>
            </a:r>
          </a:p>
        </p:txBody>
      </p:sp>
    </p:spTree>
    <p:extLst>
      <p:ext uri="{BB962C8B-B14F-4D97-AF65-F5344CB8AC3E}">
        <p14:creationId xmlns:p14="http://schemas.microsoft.com/office/powerpoint/2010/main" val="114228671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F63800-C908-4E02-90B7-FA8F2CBE6616}"/>
              </a:ext>
            </a:extLst>
          </p:cNvPr>
          <p:cNvSpPr/>
          <p:nvPr/>
        </p:nvSpPr>
        <p:spPr>
          <a:xfrm>
            <a:off x="512204" y="61277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tx1"/>
                </a:solidFill>
                <a:latin typeface="AR CENA" panose="02000000000000000000" pitchFamily="2" charset="0"/>
              </a:rPr>
              <a:t>Directions of the Peace of God</a:t>
            </a:r>
          </a:p>
        </p:txBody>
      </p:sp>
      <p:sp>
        <p:nvSpPr>
          <p:cNvPr id="3" name="TextBox 2">
            <a:extLst>
              <a:ext uri="{FF2B5EF4-FFF2-40B4-BE49-F238E27FC236}">
                <a16:creationId xmlns:a16="http://schemas.microsoft.com/office/drawing/2014/main" id="{B641B1CB-E0D8-4584-A046-E36E3FD8E3DD}"/>
              </a:ext>
            </a:extLst>
          </p:cNvPr>
          <p:cNvSpPr txBox="1"/>
          <p:nvPr/>
        </p:nvSpPr>
        <p:spPr>
          <a:xfrm>
            <a:off x="616226" y="1945837"/>
            <a:ext cx="7911547" cy="2062103"/>
          </a:xfrm>
          <a:prstGeom prst="rect">
            <a:avLst/>
          </a:prstGeom>
          <a:noFill/>
        </p:spPr>
        <p:txBody>
          <a:bodyPr wrap="square" rtlCol="0">
            <a:spAutoFit/>
          </a:bodyPr>
          <a:lstStyle/>
          <a:p>
            <a:pPr marL="457200" indent="-457200">
              <a:buFont typeface="+mj-lt"/>
              <a:buAutoNum type="alphaUcPeriod"/>
            </a:pPr>
            <a:r>
              <a:rPr lang="en-US" sz="2400" b="1" u="sng" dirty="0"/>
              <a:t>Peace with God</a:t>
            </a:r>
          </a:p>
          <a:p>
            <a:pPr marL="457200" indent="-457200">
              <a:buFont typeface="+mj-lt"/>
              <a:buAutoNum type="alphaUcPeriod"/>
            </a:pPr>
            <a:endParaRPr lang="en-US" sz="800" b="1" u="sng" dirty="0"/>
          </a:p>
          <a:p>
            <a:pPr marL="914400" lvl="1" indent="-457200">
              <a:buFont typeface="+mj-lt"/>
              <a:buAutoNum type="arabicPeriod"/>
            </a:pPr>
            <a:r>
              <a:rPr lang="en-US" sz="2400" i="1" dirty="0"/>
              <a:t>Sin separates from God (Isa. 59:1-2)</a:t>
            </a:r>
          </a:p>
          <a:p>
            <a:pPr marL="914400" lvl="1" indent="-457200">
              <a:buFont typeface="+mj-lt"/>
              <a:buAutoNum type="arabicPeriod"/>
            </a:pPr>
            <a:r>
              <a:rPr lang="en-US" sz="2400" i="1" dirty="0"/>
              <a:t>We made ourselves enemies of God (Rom. 5:10)</a:t>
            </a:r>
          </a:p>
          <a:p>
            <a:pPr marL="914400" lvl="1" indent="-457200">
              <a:buFont typeface="+mj-lt"/>
              <a:buAutoNum type="arabicPeriod"/>
            </a:pPr>
            <a:r>
              <a:rPr lang="en-US" sz="2400" i="1" dirty="0"/>
              <a:t>Reconciled to God by Christ (Rom 5:10; Col. 1:21)</a:t>
            </a:r>
          </a:p>
          <a:p>
            <a:pPr marL="914400" lvl="1" indent="-457200">
              <a:buFont typeface="+mj-lt"/>
              <a:buAutoNum type="arabicPeriod"/>
            </a:pPr>
            <a:r>
              <a:rPr lang="en-US" sz="2400" i="1" dirty="0"/>
              <a:t>Now have peace with God (Rom. 5:1; Acts 10:36)</a:t>
            </a:r>
          </a:p>
        </p:txBody>
      </p:sp>
    </p:spTree>
    <p:extLst>
      <p:ext uri="{BB962C8B-B14F-4D97-AF65-F5344CB8AC3E}">
        <p14:creationId xmlns:p14="http://schemas.microsoft.com/office/powerpoint/2010/main" val="231252317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F63800-C908-4E02-90B7-FA8F2CBE6616}"/>
              </a:ext>
            </a:extLst>
          </p:cNvPr>
          <p:cNvSpPr/>
          <p:nvPr/>
        </p:nvSpPr>
        <p:spPr>
          <a:xfrm>
            <a:off x="512204" y="61277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tx1"/>
                </a:solidFill>
                <a:latin typeface="AR CENA" panose="02000000000000000000" pitchFamily="2" charset="0"/>
              </a:rPr>
              <a:t>Directions of the Peace of God</a:t>
            </a:r>
          </a:p>
        </p:txBody>
      </p:sp>
      <p:sp>
        <p:nvSpPr>
          <p:cNvPr id="3" name="TextBox 2">
            <a:extLst>
              <a:ext uri="{FF2B5EF4-FFF2-40B4-BE49-F238E27FC236}">
                <a16:creationId xmlns:a16="http://schemas.microsoft.com/office/drawing/2014/main" id="{B641B1CB-E0D8-4584-A046-E36E3FD8E3DD}"/>
              </a:ext>
            </a:extLst>
          </p:cNvPr>
          <p:cNvSpPr txBox="1"/>
          <p:nvPr/>
        </p:nvSpPr>
        <p:spPr>
          <a:xfrm>
            <a:off x="616226" y="1945837"/>
            <a:ext cx="7911547" cy="4370427"/>
          </a:xfrm>
          <a:prstGeom prst="rect">
            <a:avLst/>
          </a:prstGeom>
          <a:noFill/>
        </p:spPr>
        <p:txBody>
          <a:bodyPr wrap="square" rtlCol="0">
            <a:spAutoFit/>
          </a:bodyPr>
          <a:lstStyle/>
          <a:p>
            <a:pPr marL="457200" indent="-457200">
              <a:buFont typeface="+mj-lt"/>
              <a:buAutoNum type="alphaUcPeriod"/>
            </a:pPr>
            <a:r>
              <a:rPr lang="en-US" sz="2400" b="1" u="sng" dirty="0"/>
              <a:t>Peace with God</a:t>
            </a:r>
          </a:p>
          <a:p>
            <a:pPr marL="457200" indent="-457200">
              <a:buFont typeface="+mj-lt"/>
              <a:buAutoNum type="alphaUcPeriod"/>
            </a:pPr>
            <a:endParaRPr lang="en-US" sz="1000" b="1" u="sng" dirty="0"/>
          </a:p>
          <a:p>
            <a:pPr marL="457200" indent="-457200">
              <a:buFont typeface="+mj-lt"/>
              <a:buAutoNum type="alphaUcPeriod"/>
            </a:pPr>
            <a:r>
              <a:rPr lang="en-US" sz="2400" b="1" u="sng" dirty="0"/>
              <a:t>Peace with Man</a:t>
            </a:r>
          </a:p>
          <a:p>
            <a:pPr marL="457200" indent="-457200">
              <a:buFont typeface="+mj-lt"/>
              <a:buAutoNum type="alphaUcPeriod"/>
            </a:pPr>
            <a:endParaRPr lang="en-US" sz="800" b="1" u="sng" dirty="0"/>
          </a:p>
          <a:p>
            <a:pPr marL="914400" lvl="1" indent="-457200">
              <a:buFont typeface="+mj-lt"/>
              <a:buAutoNum type="arabicPeriod"/>
            </a:pPr>
            <a:r>
              <a:rPr lang="en-US" sz="2400" i="1" dirty="0"/>
              <a:t>With all men</a:t>
            </a:r>
          </a:p>
          <a:p>
            <a:pPr marL="1371600" lvl="2" indent="-457200">
              <a:buFont typeface="+mj-lt"/>
              <a:buAutoNum type="alphaLcPeriod"/>
            </a:pPr>
            <a:r>
              <a:rPr lang="en-US" sz="2200" dirty="0"/>
              <a:t>Rom. 12:18</a:t>
            </a:r>
          </a:p>
          <a:p>
            <a:pPr marL="1371600" lvl="2" indent="-457200">
              <a:buFont typeface="+mj-lt"/>
              <a:buAutoNum type="alphaLcPeriod"/>
            </a:pPr>
            <a:r>
              <a:rPr lang="en-US" sz="2200" dirty="0"/>
              <a:t>Heb. 12:14</a:t>
            </a:r>
          </a:p>
          <a:p>
            <a:pPr marL="1371600" lvl="2" indent="-457200">
              <a:buFont typeface="+mj-lt"/>
              <a:buAutoNum type="alphaLcPeriod"/>
            </a:pPr>
            <a:endParaRPr lang="en-US" sz="1000" i="1" dirty="0"/>
          </a:p>
          <a:p>
            <a:pPr marL="914400" lvl="1" indent="-457200">
              <a:buFont typeface="+mj-lt"/>
              <a:buAutoNum type="arabicPeriod"/>
            </a:pPr>
            <a:r>
              <a:rPr lang="en-US" sz="2400" i="1" dirty="0"/>
              <a:t>With brethren</a:t>
            </a:r>
          </a:p>
          <a:p>
            <a:pPr marL="1371600" lvl="2" indent="-457200">
              <a:buFont typeface="+mj-lt"/>
              <a:buAutoNum type="alphaLcPeriod"/>
            </a:pPr>
            <a:r>
              <a:rPr lang="en-US" sz="2200" dirty="0"/>
              <a:t>Mark 9:50 – have peace with one another</a:t>
            </a:r>
          </a:p>
          <a:p>
            <a:pPr marL="1371600" lvl="2" indent="-457200">
              <a:buFont typeface="+mj-lt"/>
              <a:buAutoNum type="alphaLcPeriod"/>
            </a:pPr>
            <a:r>
              <a:rPr lang="en-US" sz="2200" dirty="0"/>
              <a:t>Jas. 3:17-18 – wisdom – willing to yield</a:t>
            </a:r>
          </a:p>
          <a:p>
            <a:pPr marL="1371600" lvl="2" indent="-457200">
              <a:buFont typeface="+mj-lt"/>
              <a:buAutoNum type="alphaLcPeriod"/>
            </a:pPr>
            <a:r>
              <a:rPr lang="en-US" sz="2200" dirty="0"/>
              <a:t>Rom. 14:9 – pursue things that make for peace</a:t>
            </a:r>
          </a:p>
          <a:p>
            <a:pPr marL="1371600" lvl="2" indent="-457200">
              <a:buFont typeface="+mj-lt"/>
              <a:buAutoNum type="alphaLcPeriod"/>
            </a:pPr>
            <a:r>
              <a:rPr lang="en-US" sz="2200" dirty="0"/>
              <a:t>Col. 3:12-15 – context of unity</a:t>
            </a:r>
          </a:p>
          <a:p>
            <a:pPr marL="1371600" lvl="2" indent="-457200">
              <a:buFont typeface="+mj-lt"/>
              <a:buAutoNum type="alphaLcPeriod"/>
            </a:pPr>
            <a:r>
              <a:rPr lang="en-US" sz="2200" dirty="0"/>
              <a:t>1 Cor. 14:33 – have peace – not confusion</a:t>
            </a:r>
          </a:p>
        </p:txBody>
      </p:sp>
    </p:spTree>
    <p:extLst>
      <p:ext uri="{BB962C8B-B14F-4D97-AF65-F5344CB8AC3E}">
        <p14:creationId xmlns:p14="http://schemas.microsoft.com/office/powerpoint/2010/main" val="175650802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F63800-C908-4E02-90B7-FA8F2CBE6616}"/>
              </a:ext>
            </a:extLst>
          </p:cNvPr>
          <p:cNvSpPr/>
          <p:nvPr/>
        </p:nvSpPr>
        <p:spPr>
          <a:xfrm>
            <a:off x="512204" y="61277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tx1"/>
                </a:solidFill>
                <a:latin typeface="AR CENA" panose="02000000000000000000" pitchFamily="2" charset="0"/>
              </a:rPr>
              <a:t>Directions of the Peace of God</a:t>
            </a:r>
          </a:p>
        </p:txBody>
      </p:sp>
      <p:sp>
        <p:nvSpPr>
          <p:cNvPr id="3" name="TextBox 2">
            <a:extLst>
              <a:ext uri="{FF2B5EF4-FFF2-40B4-BE49-F238E27FC236}">
                <a16:creationId xmlns:a16="http://schemas.microsoft.com/office/drawing/2014/main" id="{B641B1CB-E0D8-4584-A046-E36E3FD8E3DD}"/>
              </a:ext>
            </a:extLst>
          </p:cNvPr>
          <p:cNvSpPr txBox="1"/>
          <p:nvPr/>
        </p:nvSpPr>
        <p:spPr>
          <a:xfrm>
            <a:off x="616226" y="1945837"/>
            <a:ext cx="7911547" cy="2369880"/>
          </a:xfrm>
          <a:prstGeom prst="rect">
            <a:avLst/>
          </a:prstGeom>
          <a:noFill/>
        </p:spPr>
        <p:txBody>
          <a:bodyPr wrap="square" rtlCol="0">
            <a:spAutoFit/>
          </a:bodyPr>
          <a:lstStyle/>
          <a:p>
            <a:pPr marL="457200" indent="-457200">
              <a:buFont typeface="+mj-lt"/>
              <a:buAutoNum type="alphaUcPeriod"/>
            </a:pPr>
            <a:r>
              <a:rPr lang="en-US" sz="2400" b="1" u="sng" dirty="0"/>
              <a:t>Peace with God</a:t>
            </a:r>
          </a:p>
          <a:p>
            <a:pPr marL="457200" indent="-457200">
              <a:buFont typeface="+mj-lt"/>
              <a:buAutoNum type="alphaUcPeriod"/>
            </a:pPr>
            <a:endParaRPr lang="en-US" sz="1000" b="1" u="sng" dirty="0"/>
          </a:p>
          <a:p>
            <a:pPr marL="457200" indent="-457200">
              <a:buFont typeface="+mj-lt"/>
              <a:buAutoNum type="alphaUcPeriod"/>
            </a:pPr>
            <a:r>
              <a:rPr lang="en-US" sz="2400" b="1" u="sng" dirty="0"/>
              <a:t>Peace with Man</a:t>
            </a:r>
          </a:p>
          <a:p>
            <a:pPr marL="457200" indent="-457200">
              <a:buFont typeface="+mj-lt"/>
              <a:buAutoNum type="alphaUcPeriod"/>
            </a:pPr>
            <a:endParaRPr lang="en-US" sz="1000" b="1" u="sng" dirty="0"/>
          </a:p>
          <a:p>
            <a:pPr marL="457200" indent="-457200">
              <a:buFont typeface="+mj-lt"/>
              <a:buAutoNum type="alphaUcPeriod"/>
            </a:pPr>
            <a:r>
              <a:rPr lang="en-US" sz="2400" b="1" u="sng" dirty="0"/>
              <a:t>Peace within Self</a:t>
            </a:r>
          </a:p>
          <a:p>
            <a:pPr marL="457200" indent="-457200">
              <a:buFont typeface="+mj-lt"/>
              <a:buAutoNum type="alphaUcPeriod"/>
            </a:pPr>
            <a:endParaRPr lang="en-US" sz="800" b="1" u="sng" dirty="0"/>
          </a:p>
          <a:p>
            <a:pPr marL="914400" lvl="1" indent="-457200">
              <a:buFont typeface="+mj-lt"/>
              <a:buAutoNum type="arabicPeriod"/>
            </a:pPr>
            <a:r>
              <a:rPr lang="en-US" sz="2400" i="1" dirty="0"/>
              <a:t>Phil. 4:6-7</a:t>
            </a:r>
          </a:p>
          <a:p>
            <a:pPr marL="914400" lvl="1" indent="-457200">
              <a:buFont typeface="+mj-lt"/>
              <a:buAutoNum type="arabicPeriod"/>
            </a:pPr>
            <a:r>
              <a:rPr lang="en-US" sz="2400" i="1" dirty="0"/>
              <a:t>Rom. 15:13 - Peace &amp; happiness go together</a:t>
            </a:r>
          </a:p>
        </p:txBody>
      </p:sp>
    </p:spTree>
    <p:extLst>
      <p:ext uri="{BB962C8B-B14F-4D97-AF65-F5344CB8AC3E}">
        <p14:creationId xmlns:p14="http://schemas.microsoft.com/office/powerpoint/2010/main" val="76865383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512204" y="196319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512204" y="278526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512204" y="3607333"/>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that Don’t Have the Peace of God</a:t>
            </a:r>
          </a:p>
        </p:txBody>
      </p:sp>
      <p:sp>
        <p:nvSpPr>
          <p:cNvPr id="15" name="Rectangle: Rounded Corners 14">
            <a:extLst>
              <a:ext uri="{FF2B5EF4-FFF2-40B4-BE49-F238E27FC236}">
                <a16:creationId xmlns:a16="http://schemas.microsoft.com/office/drawing/2014/main" id="{C9E226F1-840B-48E4-954D-764E29E96087}"/>
              </a:ext>
            </a:extLst>
          </p:cNvPr>
          <p:cNvSpPr/>
          <p:nvPr/>
        </p:nvSpPr>
        <p:spPr>
          <a:xfrm>
            <a:off x="512204" y="4429402"/>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Directions of the Peace of God</a:t>
            </a:r>
          </a:p>
        </p:txBody>
      </p:sp>
      <p:sp>
        <p:nvSpPr>
          <p:cNvPr id="16" name="Rectangle: Rounded Corners 15">
            <a:extLst>
              <a:ext uri="{FF2B5EF4-FFF2-40B4-BE49-F238E27FC236}">
                <a16:creationId xmlns:a16="http://schemas.microsoft.com/office/drawing/2014/main" id="{BB347508-F53C-4B3F-AFFD-163BD657809A}"/>
              </a:ext>
            </a:extLst>
          </p:cNvPr>
          <p:cNvSpPr/>
          <p:nvPr/>
        </p:nvSpPr>
        <p:spPr>
          <a:xfrm>
            <a:off x="512204" y="5251471"/>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5"/>
            </a:pPr>
            <a:r>
              <a:rPr lang="en-US" sz="3600" dirty="0">
                <a:solidFill>
                  <a:schemeClr val="tx1"/>
                </a:solidFill>
                <a:latin typeface="AR CENA" panose="02000000000000000000" pitchFamily="2" charset="0"/>
              </a:rPr>
              <a:t>Manifestations of the Peace of God</a:t>
            </a:r>
          </a:p>
        </p:txBody>
      </p:sp>
    </p:spTree>
    <p:extLst>
      <p:ext uri="{BB962C8B-B14F-4D97-AF65-F5344CB8AC3E}">
        <p14:creationId xmlns:p14="http://schemas.microsoft.com/office/powerpoint/2010/main" val="72167152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67C4E30-66A4-49F3-AC8B-CDAD490E5071}"/>
              </a:ext>
            </a:extLst>
          </p:cNvPr>
          <p:cNvSpPr/>
          <p:nvPr/>
        </p:nvSpPr>
        <p:spPr>
          <a:xfrm>
            <a:off x="1898374" y="2961861"/>
            <a:ext cx="2107096" cy="467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53AA81-584C-49AF-8262-04D963CFEFA1}"/>
              </a:ext>
            </a:extLst>
          </p:cNvPr>
          <p:cNvSpPr txBox="1"/>
          <p:nvPr/>
        </p:nvSpPr>
        <p:spPr>
          <a:xfrm>
            <a:off x="576469" y="0"/>
            <a:ext cx="7991061" cy="4319131"/>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pPr algn="ctr"/>
            <a:r>
              <a:rPr lang="en-US" sz="3200" b="1" u="sng" dirty="0">
                <a:latin typeface="Times New Roman" panose="02020603050405020304" pitchFamily="18" charset="0"/>
                <a:cs typeface="Times New Roman" panose="02020603050405020304" pitchFamily="18" charset="0"/>
              </a:rPr>
              <a:t>Philippians 4:6–7</a:t>
            </a:r>
          </a:p>
          <a:p>
            <a:endParaRPr lang="en-US" sz="28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6 </a:t>
            </a:r>
            <a:r>
              <a:rPr lang="en-US" sz="2800" dirty="0">
                <a:latin typeface="Times New Roman" panose="02020603050405020304" pitchFamily="18" charset="0"/>
                <a:cs typeface="Times New Roman" panose="02020603050405020304" pitchFamily="18" charset="0"/>
              </a:rPr>
              <a:t>Be anxious for nothing, but in everything by prayer and supplication, with thanksgiving, let your requests be made known to God; </a:t>
            </a:r>
          </a:p>
          <a:p>
            <a:endParaRPr lang="en-US" sz="2800" baseline="300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7 </a:t>
            </a:r>
            <a:r>
              <a:rPr lang="en-US" sz="2800" dirty="0">
                <a:latin typeface="Times New Roman" panose="02020603050405020304" pitchFamily="18" charset="0"/>
                <a:cs typeface="Times New Roman" panose="02020603050405020304" pitchFamily="18" charset="0"/>
              </a:rPr>
              <a:t>and the peace of God, which surpasses all understanding, will guard your hearts and minds through Christ Jesus. </a:t>
            </a:r>
          </a:p>
        </p:txBody>
      </p:sp>
      <p:sp>
        <p:nvSpPr>
          <p:cNvPr id="4" name="TextBox 3">
            <a:extLst>
              <a:ext uri="{FF2B5EF4-FFF2-40B4-BE49-F238E27FC236}">
                <a16:creationId xmlns:a16="http://schemas.microsoft.com/office/drawing/2014/main" id="{11F8A97F-FFDC-437D-81E2-BC12B098C6A6}"/>
              </a:ext>
            </a:extLst>
          </p:cNvPr>
          <p:cNvSpPr txBox="1"/>
          <p:nvPr/>
        </p:nvSpPr>
        <p:spPr>
          <a:xfrm>
            <a:off x="1212573" y="4462670"/>
            <a:ext cx="7702826" cy="1231106"/>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a:t>There is “peace” that is </a:t>
            </a:r>
            <a:r>
              <a:rPr lang="en-US" sz="3200" b="1" i="1" dirty="0"/>
              <a:t>not</a:t>
            </a:r>
            <a:r>
              <a:rPr lang="en-US" sz="3200" b="1" dirty="0"/>
              <a:t> of God</a:t>
            </a:r>
          </a:p>
          <a:p>
            <a:pPr marL="457200" indent="-457200">
              <a:buFont typeface="Wingdings" panose="05000000000000000000" pitchFamily="2" charset="2"/>
              <a:buChar char="§"/>
            </a:pPr>
            <a:endParaRPr lang="en-US" sz="1000" b="1" dirty="0"/>
          </a:p>
          <a:p>
            <a:pPr marL="457200" indent="-457200">
              <a:buFont typeface="Wingdings" panose="05000000000000000000" pitchFamily="2" charset="2"/>
              <a:buChar char="§"/>
            </a:pPr>
            <a:r>
              <a:rPr lang="en-US" sz="3200" b="1" dirty="0"/>
              <a:t>Do you have the “peace of God”?</a:t>
            </a:r>
          </a:p>
        </p:txBody>
      </p:sp>
      <p:cxnSp>
        <p:nvCxnSpPr>
          <p:cNvPr id="6" name="Straight Connector 5">
            <a:extLst>
              <a:ext uri="{FF2B5EF4-FFF2-40B4-BE49-F238E27FC236}">
                <a16:creationId xmlns:a16="http://schemas.microsoft.com/office/drawing/2014/main" id="{D87FA37D-F9EB-4012-99F9-333D815B96BB}"/>
              </a:ext>
            </a:extLst>
          </p:cNvPr>
          <p:cNvCxnSpPr/>
          <p:nvPr/>
        </p:nvCxnSpPr>
        <p:spPr>
          <a:xfrm>
            <a:off x="4890052" y="3369365"/>
            <a:ext cx="20375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474A900-73D2-48C0-935E-698E07EAB253}"/>
              </a:ext>
            </a:extLst>
          </p:cNvPr>
          <p:cNvCxnSpPr/>
          <p:nvPr/>
        </p:nvCxnSpPr>
        <p:spPr>
          <a:xfrm>
            <a:off x="669235" y="3839817"/>
            <a:ext cx="20375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90CE32-20DE-4D98-9174-482749BBAF5A}"/>
              </a:ext>
            </a:extLst>
          </p:cNvPr>
          <p:cNvCxnSpPr>
            <a:cxnSpLocks/>
          </p:cNvCxnSpPr>
          <p:nvPr/>
        </p:nvCxnSpPr>
        <p:spPr>
          <a:xfrm>
            <a:off x="3511825" y="3833191"/>
            <a:ext cx="40816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1825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AF5233D-D723-4539-B7FB-1EE9B4D6298B}"/>
              </a:ext>
            </a:extLst>
          </p:cNvPr>
          <p:cNvSpPr/>
          <p:nvPr/>
        </p:nvSpPr>
        <p:spPr>
          <a:xfrm>
            <a:off x="512204" y="709289"/>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5"/>
            </a:pPr>
            <a:r>
              <a:rPr lang="en-US" sz="3600" dirty="0">
                <a:solidFill>
                  <a:schemeClr val="tx1"/>
                </a:solidFill>
                <a:latin typeface="AR CENA" panose="02000000000000000000" pitchFamily="2" charset="0"/>
              </a:rPr>
              <a:t>Manifestations of the Peace of God</a:t>
            </a:r>
          </a:p>
        </p:txBody>
      </p:sp>
      <p:sp>
        <p:nvSpPr>
          <p:cNvPr id="3" name="TextBox 2">
            <a:extLst>
              <a:ext uri="{FF2B5EF4-FFF2-40B4-BE49-F238E27FC236}">
                <a16:creationId xmlns:a16="http://schemas.microsoft.com/office/drawing/2014/main" id="{4A66EEB4-A416-4CDC-B17C-06AF76987F0B}"/>
              </a:ext>
            </a:extLst>
          </p:cNvPr>
          <p:cNvSpPr txBox="1"/>
          <p:nvPr/>
        </p:nvSpPr>
        <p:spPr>
          <a:xfrm>
            <a:off x="616226" y="1945837"/>
            <a:ext cx="7911547" cy="461665"/>
          </a:xfrm>
          <a:prstGeom prst="rect">
            <a:avLst/>
          </a:prstGeom>
          <a:noFill/>
        </p:spPr>
        <p:txBody>
          <a:bodyPr wrap="square" rtlCol="0">
            <a:spAutoFit/>
          </a:bodyPr>
          <a:lstStyle/>
          <a:p>
            <a:pPr marL="457200" indent="-457200">
              <a:buFont typeface="+mj-lt"/>
              <a:buAutoNum type="alphaUcPeriod"/>
            </a:pPr>
            <a:r>
              <a:rPr lang="en-US" sz="2400" b="1" u="sng" dirty="0"/>
              <a:t>Let Peace Rule our hearts</a:t>
            </a:r>
            <a:r>
              <a:rPr lang="en-US" sz="2400" dirty="0"/>
              <a:t> (Col. 3:15)</a:t>
            </a:r>
            <a:endParaRPr lang="en-US" sz="2400" i="1" dirty="0"/>
          </a:p>
        </p:txBody>
      </p:sp>
    </p:spTree>
    <p:extLst>
      <p:ext uri="{BB962C8B-B14F-4D97-AF65-F5344CB8AC3E}">
        <p14:creationId xmlns:p14="http://schemas.microsoft.com/office/powerpoint/2010/main" val="128216296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CA3F66-6EE3-42BB-BE39-CA056DD6D718}"/>
              </a:ext>
            </a:extLst>
          </p:cNvPr>
          <p:cNvSpPr txBox="1"/>
          <p:nvPr/>
        </p:nvSpPr>
        <p:spPr>
          <a:xfrm>
            <a:off x="1520686" y="1205897"/>
            <a:ext cx="7414591" cy="5262979"/>
          </a:xfrm>
          <a:prstGeom prst="rect">
            <a:avLst/>
          </a:prstGeom>
          <a:noFill/>
        </p:spPr>
        <p:txBody>
          <a:bodyPr wrap="square" rtlCol="0">
            <a:spAutoFit/>
          </a:bodyPr>
          <a:lstStyle/>
          <a:p>
            <a:r>
              <a:rPr lang="en-US" sz="2400" dirty="0"/>
              <a:t>The word here rendered </a:t>
            </a:r>
            <a:r>
              <a:rPr lang="en-US" sz="2400" i="1" dirty="0"/>
              <a:t>rule—</a:t>
            </a:r>
            <a:r>
              <a:rPr lang="el-GR" sz="2400" i="1" dirty="0"/>
              <a:t>βραβευετω</a:t>
            </a:r>
            <a:r>
              <a:rPr lang="en-US" sz="2400" i="1" dirty="0"/>
              <a:t>—is commonly used in reference to the Olympic and other games. It means, to be a director, or arbiter of the public games; to preside over them and preserve order, and to distribute the prizes to the victors. The meaning here is, that the peace which God gives to the soul is to be to us what the </a:t>
            </a:r>
            <a:r>
              <a:rPr lang="en-US" sz="2400" i="1" dirty="0" err="1"/>
              <a:t>brabeutes</a:t>
            </a:r>
            <a:r>
              <a:rPr lang="en-US" sz="2400" i="1" dirty="0"/>
              <a:t>, or governor at the games was to those who contended there. It is to preside over and govern the mind; to preserve every thing in its place; and to save it from tumult, disorder, and irregularity. The thought is a very beautiful one. The soul is liable to the agitations of passion and excitement—like an assembled multitude of men. It needs something to preside over it, and keep its various faculties in place and order; and nothing is so well</a:t>
            </a:r>
            <a:endParaRPr lang="en-US" dirty="0"/>
          </a:p>
        </p:txBody>
      </p:sp>
      <p:sp>
        <p:nvSpPr>
          <p:cNvPr id="3" name="TextBox 2">
            <a:extLst>
              <a:ext uri="{FF2B5EF4-FFF2-40B4-BE49-F238E27FC236}">
                <a16:creationId xmlns:a16="http://schemas.microsoft.com/office/drawing/2014/main" id="{D98F6E25-DAA6-478F-81AE-5246A8D4BE17}"/>
              </a:ext>
            </a:extLst>
          </p:cNvPr>
          <p:cNvSpPr txBox="1"/>
          <p:nvPr/>
        </p:nvSpPr>
        <p:spPr>
          <a:xfrm>
            <a:off x="1063487" y="304776"/>
            <a:ext cx="7086600" cy="584775"/>
          </a:xfrm>
          <a:prstGeom prst="rect">
            <a:avLst/>
          </a:prstGeom>
          <a:noFill/>
        </p:spPr>
        <p:txBody>
          <a:bodyPr wrap="square" rtlCol="0">
            <a:spAutoFit/>
          </a:bodyPr>
          <a:lstStyle/>
          <a:p>
            <a:pPr algn="ctr"/>
            <a:r>
              <a:rPr lang="en-US" sz="3200" dirty="0"/>
              <a:t>Peace of God Rules in Hearts</a:t>
            </a:r>
          </a:p>
        </p:txBody>
      </p:sp>
      <p:pic>
        <p:nvPicPr>
          <p:cNvPr id="1026" name="Picture 2" descr="Image result for albert barnes">
            <a:extLst>
              <a:ext uri="{FF2B5EF4-FFF2-40B4-BE49-F238E27FC236}">
                <a16:creationId xmlns:a16="http://schemas.microsoft.com/office/drawing/2014/main" id="{3493AB1E-992A-4155-9DED-92AF33797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23" y="109328"/>
            <a:ext cx="1206275" cy="1659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5A0678-BC56-43AF-867C-7827427C9F23}"/>
              </a:ext>
            </a:extLst>
          </p:cNvPr>
          <p:cNvSpPr txBox="1"/>
          <p:nvPr/>
        </p:nvSpPr>
        <p:spPr>
          <a:xfrm>
            <a:off x="129211" y="1715711"/>
            <a:ext cx="1232451" cy="400110"/>
          </a:xfrm>
          <a:prstGeom prst="rect">
            <a:avLst/>
          </a:prstGeom>
          <a:noFill/>
        </p:spPr>
        <p:txBody>
          <a:bodyPr wrap="square" rtlCol="0">
            <a:spAutoFit/>
          </a:bodyPr>
          <a:lstStyle/>
          <a:p>
            <a:pPr algn="ctr"/>
            <a:r>
              <a:rPr lang="en-US" sz="2000" b="1" dirty="0"/>
              <a:t>Barnes</a:t>
            </a:r>
          </a:p>
        </p:txBody>
      </p:sp>
    </p:spTree>
    <p:extLst>
      <p:ext uri="{BB962C8B-B14F-4D97-AF65-F5344CB8AC3E}">
        <p14:creationId xmlns:p14="http://schemas.microsoft.com/office/powerpoint/2010/main" val="212584106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CA3F66-6EE3-42BB-BE39-CA056DD6D718}"/>
              </a:ext>
            </a:extLst>
          </p:cNvPr>
          <p:cNvSpPr txBox="1"/>
          <p:nvPr/>
        </p:nvSpPr>
        <p:spPr>
          <a:xfrm>
            <a:off x="1550498" y="914400"/>
            <a:ext cx="7414591" cy="4431983"/>
          </a:xfrm>
          <a:prstGeom prst="rect">
            <a:avLst/>
          </a:prstGeom>
          <a:noFill/>
        </p:spPr>
        <p:txBody>
          <a:bodyPr wrap="square" rtlCol="0">
            <a:spAutoFit/>
          </a:bodyPr>
          <a:lstStyle/>
          <a:p>
            <a:r>
              <a:rPr lang="en-US" sz="2400" i="1" dirty="0"/>
              <a:t>fitted to do this as the calm peace which religion gives, a deep sense of the presence of God, the desire and the evidence of his friendship, the hope of his </a:t>
            </a:r>
            <a:r>
              <a:rPr lang="en-US" sz="2400" i="1" dirty="0" err="1"/>
              <a:t>favour</a:t>
            </a:r>
            <a:r>
              <a:rPr lang="en-US" sz="2400" i="1" dirty="0"/>
              <a:t>, and the belief that he has forgiven all our sins. The “peace of God” will thus calm down every agitated element of the soul; subdue the tumult of passion, and preserve the mind in healthful action and order—as a ruler sways and controls the passions of assembled multitudes of men.</a:t>
            </a:r>
          </a:p>
          <a:p>
            <a:pPr lvl="1"/>
            <a:r>
              <a:rPr lang="en-US" sz="2400" dirty="0"/>
              <a:t>.</a:t>
            </a:r>
          </a:p>
          <a:p>
            <a:r>
              <a:rPr lang="en-US" sz="2400" dirty="0"/>
              <a:t>Albert Barnes, </a:t>
            </a:r>
            <a:r>
              <a:rPr lang="en-US" sz="2400" i="1" dirty="0">
                <a:hlinkClick r:id="rId2"/>
              </a:rPr>
              <a:t>Notes on the New Testament: Ephesians, Philippians &amp; Colossians</a:t>
            </a:r>
            <a:r>
              <a:rPr lang="en-US" sz="2400" dirty="0">
                <a:hlinkClick r:id="rId2"/>
              </a:rPr>
              <a:t>. (pp. 278–279).</a:t>
            </a:r>
          </a:p>
          <a:p>
            <a:endParaRPr lang="en-US" dirty="0"/>
          </a:p>
        </p:txBody>
      </p:sp>
      <p:pic>
        <p:nvPicPr>
          <p:cNvPr id="4" name="Picture 2" descr="Image result for albert barnes">
            <a:extLst>
              <a:ext uri="{FF2B5EF4-FFF2-40B4-BE49-F238E27FC236}">
                <a16:creationId xmlns:a16="http://schemas.microsoft.com/office/drawing/2014/main" id="{17E5AE2C-7552-4949-BB0A-CECAAC473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23" y="109328"/>
            <a:ext cx="1206275" cy="1659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1E0357-BF5C-450E-91B1-D831B3194A4C}"/>
              </a:ext>
            </a:extLst>
          </p:cNvPr>
          <p:cNvSpPr txBox="1"/>
          <p:nvPr/>
        </p:nvSpPr>
        <p:spPr>
          <a:xfrm>
            <a:off x="129211" y="1715711"/>
            <a:ext cx="1232451" cy="400110"/>
          </a:xfrm>
          <a:prstGeom prst="rect">
            <a:avLst/>
          </a:prstGeom>
          <a:noFill/>
        </p:spPr>
        <p:txBody>
          <a:bodyPr wrap="square" rtlCol="0">
            <a:spAutoFit/>
          </a:bodyPr>
          <a:lstStyle/>
          <a:p>
            <a:pPr algn="ctr"/>
            <a:r>
              <a:rPr lang="en-US" sz="2000" b="1" dirty="0"/>
              <a:t>Barnes</a:t>
            </a:r>
          </a:p>
        </p:txBody>
      </p:sp>
      <p:grpSp>
        <p:nvGrpSpPr>
          <p:cNvPr id="9" name="Group 8">
            <a:extLst>
              <a:ext uri="{FF2B5EF4-FFF2-40B4-BE49-F238E27FC236}">
                <a16:creationId xmlns:a16="http://schemas.microsoft.com/office/drawing/2014/main" id="{3BDD0DB7-4D8C-46A0-8361-D4F55911DD84}"/>
              </a:ext>
            </a:extLst>
          </p:cNvPr>
          <p:cNvGrpSpPr/>
          <p:nvPr/>
        </p:nvGrpSpPr>
        <p:grpSpPr>
          <a:xfrm>
            <a:off x="725558" y="5187791"/>
            <a:ext cx="8239531" cy="1511617"/>
            <a:chOff x="725558" y="5187791"/>
            <a:chExt cx="8239531" cy="1511617"/>
          </a:xfrm>
        </p:grpSpPr>
        <p:sp>
          <p:nvSpPr>
            <p:cNvPr id="6" name="Callout: Left-Right Arrow 5">
              <a:extLst>
                <a:ext uri="{FF2B5EF4-FFF2-40B4-BE49-F238E27FC236}">
                  <a16:creationId xmlns:a16="http://schemas.microsoft.com/office/drawing/2014/main" id="{D1F44A77-25F4-4BD5-90B0-0E49849A3646}"/>
                </a:ext>
              </a:extLst>
            </p:cNvPr>
            <p:cNvSpPr/>
            <p:nvPr/>
          </p:nvSpPr>
          <p:spPr>
            <a:xfrm>
              <a:off x="3240156" y="5187791"/>
              <a:ext cx="3051313" cy="1511617"/>
            </a:xfrm>
            <a:prstGeom prst="lef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Which</a:t>
              </a:r>
            </a:p>
            <a:p>
              <a:pPr algn="ctr"/>
              <a:r>
                <a:rPr lang="en-US" sz="2400" b="1" dirty="0"/>
                <a:t>Is</a:t>
              </a:r>
            </a:p>
            <a:p>
              <a:pPr algn="ctr"/>
              <a:r>
                <a:rPr lang="en-US" sz="2400" b="1" dirty="0"/>
                <a:t>It?</a:t>
              </a:r>
            </a:p>
          </p:txBody>
        </p:sp>
        <p:sp>
          <p:nvSpPr>
            <p:cNvPr id="7" name="TextBox 6">
              <a:extLst>
                <a:ext uri="{FF2B5EF4-FFF2-40B4-BE49-F238E27FC236}">
                  <a16:creationId xmlns:a16="http://schemas.microsoft.com/office/drawing/2014/main" id="{8BCCAA5D-FE87-47E5-A65C-7CEEC28229F7}"/>
                </a:ext>
              </a:extLst>
            </p:cNvPr>
            <p:cNvSpPr txBox="1"/>
            <p:nvPr/>
          </p:nvSpPr>
          <p:spPr>
            <a:xfrm>
              <a:off x="725558" y="5343434"/>
              <a:ext cx="2932044" cy="1200329"/>
            </a:xfrm>
            <a:prstGeom prst="rect">
              <a:avLst/>
            </a:prstGeom>
            <a:noFill/>
          </p:spPr>
          <p:txBody>
            <a:bodyPr wrap="square" rtlCol="0">
              <a:spAutoFit/>
            </a:bodyPr>
            <a:lstStyle/>
            <a:p>
              <a:pPr algn="ctr"/>
              <a:r>
                <a:rPr lang="en-US" sz="2400" b="1" dirty="0"/>
                <a:t>Peace of God</a:t>
              </a:r>
            </a:p>
            <a:p>
              <a:pPr algn="ctr"/>
              <a:r>
                <a:rPr lang="en-US" sz="2400" b="1" dirty="0"/>
                <a:t>Controlling</a:t>
              </a:r>
            </a:p>
            <a:p>
              <a:pPr algn="ctr"/>
              <a:r>
                <a:rPr lang="en-US" sz="2400" b="1" dirty="0"/>
                <a:t>Thoughts / Passions</a:t>
              </a:r>
            </a:p>
          </p:txBody>
        </p:sp>
        <p:sp>
          <p:nvSpPr>
            <p:cNvPr id="8" name="TextBox 7">
              <a:extLst>
                <a:ext uri="{FF2B5EF4-FFF2-40B4-BE49-F238E27FC236}">
                  <a16:creationId xmlns:a16="http://schemas.microsoft.com/office/drawing/2014/main" id="{D656AC04-AD37-4E59-8D54-96374F18F5D9}"/>
                </a:ext>
              </a:extLst>
            </p:cNvPr>
            <p:cNvSpPr txBox="1"/>
            <p:nvPr/>
          </p:nvSpPr>
          <p:spPr>
            <a:xfrm>
              <a:off x="6033045" y="5343433"/>
              <a:ext cx="2932044" cy="1200329"/>
            </a:xfrm>
            <a:prstGeom prst="rect">
              <a:avLst/>
            </a:prstGeom>
            <a:noFill/>
          </p:spPr>
          <p:txBody>
            <a:bodyPr wrap="square" rtlCol="0">
              <a:spAutoFit/>
            </a:bodyPr>
            <a:lstStyle/>
            <a:p>
              <a:pPr algn="ctr"/>
              <a:r>
                <a:rPr lang="en-US" sz="2400" b="1" dirty="0"/>
                <a:t>Thoughts / Passions</a:t>
              </a:r>
            </a:p>
            <a:p>
              <a:pPr algn="ctr"/>
              <a:r>
                <a:rPr lang="en-US" sz="2400" b="1" dirty="0"/>
                <a:t>Destroying</a:t>
              </a:r>
            </a:p>
            <a:p>
              <a:pPr algn="ctr"/>
              <a:r>
                <a:rPr lang="en-US" sz="2400" b="1" dirty="0"/>
                <a:t>Any Peace</a:t>
              </a:r>
            </a:p>
          </p:txBody>
        </p:sp>
      </p:grpSp>
    </p:spTree>
    <p:extLst>
      <p:ext uri="{BB962C8B-B14F-4D97-AF65-F5344CB8AC3E}">
        <p14:creationId xmlns:p14="http://schemas.microsoft.com/office/powerpoint/2010/main" val="179482746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AF5233D-D723-4539-B7FB-1EE9B4D6298B}"/>
              </a:ext>
            </a:extLst>
          </p:cNvPr>
          <p:cNvSpPr/>
          <p:nvPr/>
        </p:nvSpPr>
        <p:spPr>
          <a:xfrm>
            <a:off x="512204" y="709289"/>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marR="0" lvl="0" indent="-857250" algn="ctr" defTabSz="457200" rtl="0" eaLnBrk="1" fontAlgn="auto" latinLnBrk="0" hangingPunct="1">
              <a:lnSpc>
                <a:spcPct val="100000"/>
              </a:lnSpc>
              <a:spcBef>
                <a:spcPts val="0"/>
              </a:spcBef>
              <a:spcAft>
                <a:spcPts val="0"/>
              </a:spcAft>
              <a:buClrTx/>
              <a:buSzTx/>
              <a:buFont typeface="+mj-lt"/>
              <a:buAutoNum type="romanUcPeriod" startAt="5"/>
              <a:tabLst/>
              <a:defRPr/>
            </a:pPr>
            <a:r>
              <a:rPr kumimoji="0" lang="en-US" sz="3600" b="0" i="0" u="none" strike="noStrike" kern="1200" cap="none" spc="0" normalizeH="0" baseline="0" noProof="0" dirty="0">
                <a:ln>
                  <a:noFill/>
                </a:ln>
                <a:solidFill>
                  <a:prstClr val="black"/>
                </a:solidFill>
                <a:effectLst/>
                <a:uLnTx/>
                <a:uFillTx/>
                <a:latin typeface="AR CENA" panose="02000000000000000000" pitchFamily="2" charset="0"/>
                <a:ea typeface="+mn-ea"/>
                <a:cs typeface="+mn-cs"/>
              </a:rPr>
              <a:t>Manifestations of the Peace of God</a:t>
            </a:r>
          </a:p>
        </p:txBody>
      </p:sp>
      <p:sp>
        <p:nvSpPr>
          <p:cNvPr id="3" name="TextBox 2">
            <a:extLst>
              <a:ext uri="{FF2B5EF4-FFF2-40B4-BE49-F238E27FC236}">
                <a16:creationId xmlns:a16="http://schemas.microsoft.com/office/drawing/2014/main" id="{4A66EEB4-A416-4CDC-B17C-06AF76987F0B}"/>
              </a:ext>
            </a:extLst>
          </p:cNvPr>
          <p:cNvSpPr txBox="1"/>
          <p:nvPr/>
        </p:nvSpPr>
        <p:spPr>
          <a:xfrm>
            <a:off x="616226" y="1945837"/>
            <a:ext cx="7911547" cy="307776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Let Peace Rule our hearts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(Col. 3:15)</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u="sng"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u="sng" dirty="0">
                <a:solidFill>
                  <a:prstClr val="black"/>
                </a:solidFill>
                <a:latin typeface="Calibri" panose="020F0502020204030204"/>
              </a:rPr>
              <a:t>Turn Worry &amp; Anxiety to God</a:t>
            </a:r>
            <a:r>
              <a:rPr lang="en-US" sz="2400" b="1" dirty="0">
                <a:solidFill>
                  <a:prstClr val="black"/>
                </a:solidFill>
                <a:latin typeface="Calibri" panose="020F0502020204030204"/>
              </a:rPr>
              <a:t> </a:t>
            </a:r>
            <a:r>
              <a:rPr lang="en-US" sz="2400" dirty="0">
                <a:solidFill>
                  <a:prstClr val="black"/>
                </a:solidFill>
                <a:latin typeface="Calibri" panose="020F0502020204030204"/>
              </a:rPr>
              <a:t>(Phil. 4:6-7; 1 Pet. 5:7)</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Trust in God</a:t>
            </a:r>
            <a:r>
              <a:rPr kumimoji="0" lang="en-US" sz="2400" i="0" strike="noStrike" kern="1200" cap="none" spc="0" normalizeH="0" baseline="0" noProof="0" dirty="0">
                <a:ln>
                  <a:noFill/>
                </a:ln>
                <a:solidFill>
                  <a:prstClr val="black"/>
                </a:solidFill>
                <a:effectLst/>
                <a:uLnTx/>
                <a:uFillTx/>
                <a:latin typeface="Calibri" panose="020F0502020204030204"/>
                <a:ea typeface="+mn-ea"/>
                <a:cs typeface="+mn-cs"/>
              </a:rPr>
              <a:t> (Heb. 13:20)</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u="sng"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u="sng" dirty="0">
                <a:solidFill>
                  <a:prstClr val="black"/>
                </a:solidFill>
                <a:latin typeface="Calibri" panose="020F0502020204030204"/>
              </a:rPr>
              <a:t>Content</a:t>
            </a:r>
            <a:r>
              <a:rPr lang="en-US" sz="2400" dirty="0">
                <a:solidFill>
                  <a:prstClr val="black"/>
                </a:solidFill>
                <a:latin typeface="Calibri" panose="020F0502020204030204"/>
              </a:rPr>
              <a:t> (Phil. 4:11)</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kumimoji="0" lang="en-US"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Spiritually Minded</a:t>
            </a:r>
            <a:r>
              <a:rPr lang="en-US" sz="2400" dirty="0">
                <a:solidFill>
                  <a:prstClr val="black"/>
                </a:solidFill>
                <a:latin typeface="Calibri" panose="020F0502020204030204"/>
              </a:rPr>
              <a:t> (Rom. 8:6)</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u="sng"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u="sng" dirty="0">
                <a:solidFill>
                  <a:prstClr val="black"/>
                </a:solidFill>
                <a:latin typeface="Calibri" panose="020F0502020204030204"/>
              </a:rPr>
              <a:t>Strive for Unity</a:t>
            </a:r>
            <a:r>
              <a:rPr lang="en-US" sz="2400" b="1" dirty="0">
                <a:solidFill>
                  <a:prstClr val="black"/>
                </a:solidFill>
                <a:latin typeface="Calibri" panose="020F0502020204030204"/>
              </a:rPr>
              <a:t> </a:t>
            </a:r>
            <a:r>
              <a:rPr lang="en-US" sz="2400" dirty="0">
                <a:solidFill>
                  <a:prstClr val="black"/>
                </a:solidFill>
                <a:latin typeface="Calibri" panose="020F0502020204030204"/>
              </a:rPr>
              <a:t>(Eph 4:1-3)</a:t>
            </a:r>
          </a:p>
        </p:txBody>
      </p:sp>
      <p:sp>
        <p:nvSpPr>
          <p:cNvPr id="4" name="Oval 3">
            <a:extLst>
              <a:ext uri="{FF2B5EF4-FFF2-40B4-BE49-F238E27FC236}">
                <a16:creationId xmlns:a16="http://schemas.microsoft.com/office/drawing/2014/main" id="{7ABD8005-700C-4D59-82AB-3ED720B3DF95}"/>
              </a:ext>
            </a:extLst>
          </p:cNvPr>
          <p:cNvSpPr/>
          <p:nvPr/>
        </p:nvSpPr>
        <p:spPr>
          <a:xfrm>
            <a:off x="1634986" y="5148470"/>
            <a:ext cx="5874026" cy="1242391"/>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rPr>
              <a:t>Should </a:t>
            </a:r>
          </a:p>
          <a:p>
            <a:pPr algn="ctr"/>
            <a:r>
              <a:rPr lang="en-US" sz="2400" b="1" i="1" dirty="0">
                <a:solidFill>
                  <a:srgbClr val="FFFF00"/>
                </a:solidFill>
              </a:rPr>
              <a:t>Live in Peace (2 Cor. 13:11)</a:t>
            </a:r>
          </a:p>
        </p:txBody>
      </p:sp>
    </p:spTree>
    <p:extLst>
      <p:ext uri="{BB962C8B-B14F-4D97-AF65-F5344CB8AC3E}">
        <p14:creationId xmlns:p14="http://schemas.microsoft.com/office/powerpoint/2010/main" val="46110638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512204" y="196319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tx1"/>
                </a:solidFill>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512204" y="278526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tx1"/>
                </a:solidFill>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512204" y="3607333"/>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tx1"/>
                </a:solidFill>
                <a:latin typeface="AR CENA" panose="02000000000000000000" pitchFamily="2" charset="0"/>
              </a:rPr>
              <a:t>Those that Don’t Have the Peace of God</a:t>
            </a:r>
          </a:p>
        </p:txBody>
      </p:sp>
      <p:sp>
        <p:nvSpPr>
          <p:cNvPr id="15" name="Rectangle: Rounded Corners 14">
            <a:extLst>
              <a:ext uri="{FF2B5EF4-FFF2-40B4-BE49-F238E27FC236}">
                <a16:creationId xmlns:a16="http://schemas.microsoft.com/office/drawing/2014/main" id="{C9E226F1-840B-48E4-954D-764E29E96087}"/>
              </a:ext>
            </a:extLst>
          </p:cNvPr>
          <p:cNvSpPr/>
          <p:nvPr/>
        </p:nvSpPr>
        <p:spPr>
          <a:xfrm>
            <a:off x="512204" y="4429402"/>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tx1"/>
                </a:solidFill>
                <a:latin typeface="AR CENA" panose="02000000000000000000" pitchFamily="2" charset="0"/>
              </a:rPr>
              <a:t>Directions of the Peace of God</a:t>
            </a:r>
          </a:p>
        </p:txBody>
      </p:sp>
      <p:sp>
        <p:nvSpPr>
          <p:cNvPr id="16" name="Rectangle: Rounded Corners 15">
            <a:extLst>
              <a:ext uri="{FF2B5EF4-FFF2-40B4-BE49-F238E27FC236}">
                <a16:creationId xmlns:a16="http://schemas.microsoft.com/office/drawing/2014/main" id="{BB347508-F53C-4B3F-AFFD-163BD657809A}"/>
              </a:ext>
            </a:extLst>
          </p:cNvPr>
          <p:cNvSpPr/>
          <p:nvPr/>
        </p:nvSpPr>
        <p:spPr>
          <a:xfrm>
            <a:off x="512204" y="5251471"/>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5"/>
            </a:pPr>
            <a:r>
              <a:rPr lang="en-US" sz="3600" dirty="0">
                <a:solidFill>
                  <a:schemeClr val="tx1"/>
                </a:solidFill>
                <a:latin typeface="AR CENA" panose="02000000000000000000" pitchFamily="2" charset="0"/>
              </a:rPr>
              <a:t>Manifestations of the Peace of God</a:t>
            </a:r>
          </a:p>
        </p:txBody>
      </p:sp>
    </p:spTree>
    <p:extLst>
      <p:ext uri="{BB962C8B-B14F-4D97-AF65-F5344CB8AC3E}">
        <p14:creationId xmlns:p14="http://schemas.microsoft.com/office/powerpoint/2010/main" val="239148805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A4DB32-4236-44E3-B50B-3E3192327C21}"/>
              </a:ext>
            </a:extLst>
          </p:cNvPr>
          <p:cNvGrpSpPr/>
          <p:nvPr/>
        </p:nvGrpSpPr>
        <p:grpSpPr>
          <a:xfrm>
            <a:off x="714639" y="1675248"/>
            <a:ext cx="7714722" cy="1642548"/>
            <a:chOff x="795810" y="114805"/>
            <a:chExt cx="7714722" cy="1642548"/>
          </a:xfrm>
        </p:grpSpPr>
        <p:sp>
          <p:nvSpPr>
            <p:cNvPr id="2" name="Rectangle 1">
              <a:extLst>
                <a:ext uri="{FF2B5EF4-FFF2-40B4-BE49-F238E27FC236}">
                  <a16:creationId xmlns:a16="http://schemas.microsoft.com/office/drawing/2014/main" id="{E459E366-83FE-4465-B4AF-76D428C5FAB9}"/>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latin typeface="AR CENA" panose="02000000000000000000" pitchFamily="2" charset="0"/>
                </a:rPr>
                <a:t>The Peace of God</a:t>
              </a:r>
            </a:p>
          </p:txBody>
        </p:sp>
        <p:sp>
          <p:nvSpPr>
            <p:cNvPr id="3" name="Rectangle 2">
              <a:extLst>
                <a:ext uri="{FF2B5EF4-FFF2-40B4-BE49-F238E27FC236}">
                  <a16:creationId xmlns:a16="http://schemas.microsoft.com/office/drawing/2014/main" id="{EC21C561-ACFD-4D73-BF2C-579A2C7E866C}"/>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FF00"/>
                  </a:solidFill>
                  <a:latin typeface="AR CENA" panose="02000000000000000000" pitchFamily="2" charset="0"/>
                </a:rPr>
                <a:t>The Peace of God</a:t>
              </a:r>
            </a:p>
          </p:txBody>
        </p:sp>
      </p:grpSp>
      <p:sp>
        <p:nvSpPr>
          <p:cNvPr id="5" name="TextBox 4">
            <a:extLst>
              <a:ext uri="{FF2B5EF4-FFF2-40B4-BE49-F238E27FC236}">
                <a16:creationId xmlns:a16="http://schemas.microsoft.com/office/drawing/2014/main" id="{B46116C9-B530-4ACE-B620-56BAE5E0F032}"/>
              </a:ext>
            </a:extLst>
          </p:cNvPr>
          <p:cNvSpPr txBox="1"/>
          <p:nvPr/>
        </p:nvSpPr>
        <p:spPr>
          <a:xfrm>
            <a:off x="6788426" y="6211669"/>
            <a:ext cx="2355574" cy="646331"/>
          </a:xfrm>
          <a:prstGeom prst="rect">
            <a:avLst/>
          </a:prstGeom>
          <a:noFill/>
        </p:spPr>
        <p:txBody>
          <a:bodyPr wrap="square" rtlCol="0">
            <a:spAutoFit/>
          </a:bodyPr>
          <a:lstStyle/>
          <a:p>
            <a:pPr algn="ctr"/>
            <a:r>
              <a:rPr lang="en-US" sz="3600" dirty="0">
                <a:solidFill>
                  <a:schemeClr val="bg1"/>
                </a:solidFill>
                <a:latin typeface="AR CENA" panose="02000000000000000000" pitchFamily="2" charset="0"/>
              </a:rPr>
              <a:t>Phil. 4:7</a:t>
            </a:r>
          </a:p>
        </p:txBody>
      </p:sp>
    </p:spTree>
    <p:extLst>
      <p:ext uri="{BB962C8B-B14F-4D97-AF65-F5344CB8AC3E}">
        <p14:creationId xmlns:p14="http://schemas.microsoft.com/office/powerpoint/2010/main" val="223977598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512204" y="196319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tx1"/>
                </a:solidFill>
                <a:latin typeface="AR CENA" panose="02000000000000000000" pitchFamily="2" charset="0"/>
              </a:rPr>
              <a:t>What is the Peace of God?</a:t>
            </a:r>
          </a:p>
        </p:txBody>
      </p:sp>
    </p:spTree>
    <p:extLst>
      <p:ext uri="{BB962C8B-B14F-4D97-AF65-F5344CB8AC3E}">
        <p14:creationId xmlns:p14="http://schemas.microsoft.com/office/powerpoint/2010/main" val="149118340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7B1AC-5C6F-4491-B6E0-2A36B861ACDA}"/>
              </a:ext>
            </a:extLst>
          </p:cNvPr>
          <p:cNvSpPr/>
          <p:nvPr/>
        </p:nvSpPr>
        <p:spPr>
          <a:xfrm>
            <a:off x="512204" y="57171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tx1"/>
                </a:solidFill>
                <a:latin typeface="AR CENA" panose="02000000000000000000" pitchFamily="2" charset="0"/>
              </a:rPr>
              <a:t>What is the Peace of God?</a:t>
            </a:r>
          </a:p>
        </p:txBody>
      </p:sp>
      <p:sp>
        <p:nvSpPr>
          <p:cNvPr id="3" name="TextBox 2">
            <a:extLst>
              <a:ext uri="{FF2B5EF4-FFF2-40B4-BE49-F238E27FC236}">
                <a16:creationId xmlns:a16="http://schemas.microsoft.com/office/drawing/2014/main" id="{2A81D0AF-EE2B-430B-AAA6-D64D6C7A7AE8}"/>
              </a:ext>
            </a:extLst>
          </p:cNvPr>
          <p:cNvSpPr txBox="1"/>
          <p:nvPr/>
        </p:nvSpPr>
        <p:spPr>
          <a:xfrm>
            <a:off x="616226" y="1945837"/>
            <a:ext cx="7911547" cy="4278094"/>
          </a:xfrm>
          <a:prstGeom prst="rect">
            <a:avLst/>
          </a:prstGeom>
          <a:noFill/>
        </p:spPr>
        <p:txBody>
          <a:bodyPr wrap="square" rtlCol="0">
            <a:spAutoFit/>
          </a:bodyPr>
          <a:lstStyle/>
          <a:p>
            <a:pPr marL="457200" indent="-457200">
              <a:buFont typeface="+mj-lt"/>
              <a:buAutoNum type="alphaUcPeriod"/>
            </a:pPr>
            <a:r>
              <a:rPr lang="en-US" sz="2400" b="1" u="sng" dirty="0"/>
              <a:t>The Meaning</a:t>
            </a:r>
          </a:p>
          <a:p>
            <a:pPr marL="457200" indent="-457200">
              <a:buFont typeface="+mj-lt"/>
              <a:buAutoNum type="alphaUcPeriod"/>
            </a:pPr>
            <a:endParaRPr lang="en-US" sz="800" b="1" u="sng" dirty="0"/>
          </a:p>
          <a:p>
            <a:pPr marL="914400" lvl="1" indent="-457200">
              <a:buFont typeface="+mj-lt"/>
              <a:buAutoNum type="arabicPeriod"/>
            </a:pPr>
            <a:r>
              <a:rPr lang="en-US" sz="2400" i="1" dirty="0"/>
              <a:t>BDAG: </a:t>
            </a:r>
            <a:r>
              <a:rPr lang="en-US" sz="2400" dirty="0"/>
              <a:t>“a state of concord, </a:t>
            </a:r>
            <a:r>
              <a:rPr lang="en-US" sz="2400" i="1" dirty="0"/>
              <a:t>peace, harmony</a:t>
            </a:r>
            <a:r>
              <a:rPr lang="en-US" sz="2400" dirty="0"/>
              <a:t>…a state of well-being, </a:t>
            </a:r>
            <a:r>
              <a:rPr lang="en-US" sz="2400" b="1" dirty="0"/>
              <a:t>peace</a:t>
            </a:r>
            <a:r>
              <a:rPr lang="en-US" sz="2400" dirty="0"/>
              <a:t>.”</a:t>
            </a:r>
          </a:p>
          <a:p>
            <a:pPr marL="914400" lvl="1" indent="-457200">
              <a:buFont typeface="+mj-lt"/>
              <a:buAutoNum type="arabicPeriod"/>
            </a:pPr>
            <a:r>
              <a:rPr lang="en-US" sz="2400" i="1" dirty="0" err="1"/>
              <a:t>Lexham</a:t>
            </a:r>
            <a:r>
              <a:rPr lang="en-US" sz="2400" i="1" dirty="0"/>
              <a:t> Theological Workbook: “</a:t>
            </a:r>
            <a:r>
              <a:rPr lang="en-US" sz="2400" dirty="0"/>
              <a:t>The state of well-being and concord”</a:t>
            </a:r>
          </a:p>
          <a:p>
            <a:pPr marL="914400" lvl="1" indent="-457200">
              <a:buFont typeface="+mj-lt"/>
              <a:buAutoNum type="arabicPeriod"/>
            </a:pPr>
            <a:r>
              <a:rPr lang="en-US" sz="2400" i="1" dirty="0" err="1"/>
              <a:t>Louw</a:t>
            </a:r>
            <a:r>
              <a:rPr lang="en-US" sz="2400" i="1" dirty="0"/>
              <a:t>-Nida: “</a:t>
            </a:r>
            <a:r>
              <a:rPr lang="en-US" sz="2400" dirty="0"/>
              <a:t>a set of favorable circumstances involving peace and tranquility… The meaning of ‘peace’ or ‘tranquility’ may be expressed in some languages in a negative form, for example, ‘to be without trouble’ or ‘to have no worries’ or ‘to sit down in one’s heart.’”</a:t>
            </a:r>
          </a:p>
          <a:p>
            <a:pPr marL="914400" lvl="1" indent="-457200">
              <a:buFont typeface="+mj-lt"/>
              <a:buAutoNum type="arabicPeriod"/>
            </a:pPr>
            <a:r>
              <a:rPr lang="en-US" sz="2400" i="1" dirty="0"/>
              <a:t>Acts 24:2 </a:t>
            </a:r>
            <a:r>
              <a:rPr lang="en-US" sz="2400" dirty="0"/>
              <a:t>(“peace” – NKJV, ESV; “quietness” - KJV)</a:t>
            </a:r>
          </a:p>
        </p:txBody>
      </p:sp>
    </p:spTree>
    <p:extLst>
      <p:ext uri="{BB962C8B-B14F-4D97-AF65-F5344CB8AC3E}">
        <p14:creationId xmlns:p14="http://schemas.microsoft.com/office/powerpoint/2010/main" val="418773700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7B1AC-5C6F-4491-B6E0-2A36B861ACDA}"/>
              </a:ext>
            </a:extLst>
          </p:cNvPr>
          <p:cNvSpPr/>
          <p:nvPr/>
        </p:nvSpPr>
        <p:spPr>
          <a:xfrm>
            <a:off x="512204" y="57171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tx1"/>
                </a:solidFill>
                <a:latin typeface="AR CENA" panose="02000000000000000000" pitchFamily="2" charset="0"/>
              </a:rPr>
              <a:t>What is the Peace of God?</a:t>
            </a:r>
          </a:p>
        </p:txBody>
      </p:sp>
      <p:pic>
        <p:nvPicPr>
          <p:cNvPr id="5" name="Picture 4" descr="A picture containing sky, indoor, sitting, white&#10;&#10;Description automatically generated">
            <a:extLst>
              <a:ext uri="{FF2B5EF4-FFF2-40B4-BE49-F238E27FC236}">
                <a16:creationId xmlns:a16="http://schemas.microsoft.com/office/drawing/2014/main" id="{6D7C5CB1-3FE2-44E6-AB63-EBE53BAAF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296" y="2754312"/>
            <a:ext cx="3478695" cy="3581667"/>
          </a:xfrm>
          <a:prstGeom prst="rect">
            <a:avLst/>
          </a:prstGeom>
        </p:spPr>
      </p:pic>
      <p:sp>
        <p:nvSpPr>
          <p:cNvPr id="3" name="TextBox 2">
            <a:extLst>
              <a:ext uri="{FF2B5EF4-FFF2-40B4-BE49-F238E27FC236}">
                <a16:creationId xmlns:a16="http://schemas.microsoft.com/office/drawing/2014/main" id="{2A81D0AF-EE2B-430B-AAA6-D64D6C7A7AE8}"/>
              </a:ext>
            </a:extLst>
          </p:cNvPr>
          <p:cNvSpPr txBox="1"/>
          <p:nvPr/>
        </p:nvSpPr>
        <p:spPr>
          <a:xfrm>
            <a:off x="616226" y="1945837"/>
            <a:ext cx="7911547" cy="2185214"/>
          </a:xfrm>
          <a:prstGeom prst="rect">
            <a:avLst/>
          </a:prstGeom>
          <a:noFill/>
        </p:spPr>
        <p:txBody>
          <a:bodyPr wrap="square" rtlCol="0">
            <a:spAutoFit/>
          </a:bodyPr>
          <a:lstStyle/>
          <a:p>
            <a:pPr marL="457200" indent="-457200">
              <a:buFont typeface="+mj-lt"/>
              <a:buAutoNum type="alphaUcPeriod"/>
            </a:pPr>
            <a:r>
              <a:rPr lang="en-US" sz="2400" b="1" u="sng" dirty="0"/>
              <a:t>The Meaning</a:t>
            </a:r>
          </a:p>
          <a:p>
            <a:pPr marL="457200" indent="-457200">
              <a:buFont typeface="+mj-lt"/>
              <a:buAutoNum type="alphaUcPeriod"/>
            </a:pPr>
            <a:endParaRPr lang="en-US" sz="800" b="1" u="sng" dirty="0"/>
          </a:p>
          <a:p>
            <a:pPr marL="457200" indent="-457200">
              <a:buFont typeface="+mj-lt"/>
              <a:buAutoNum type="alphaUcPeriod"/>
            </a:pPr>
            <a:r>
              <a:rPr lang="en-US" sz="2400" b="1" u="sng" dirty="0"/>
              <a:t>How it is Used</a:t>
            </a:r>
          </a:p>
          <a:p>
            <a:pPr marL="457200" indent="-457200">
              <a:buFont typeface="+mj-lt"/>
              <a:buAutoNum type="alphaUcPeriod"/>
            </a:pPr>
            <a:endParaRPr lang="en-US" sz="800" b="1" u="sng" dirty="0"/>
          </a:p>
          <a:p>
            <a:pPr marL="914400" lvl="1" indent="-457200">
              <a:buFont typeface="+mj-lt"/>
              <a:buAutoNum type="arabicPeriod"/>
            </a:pPr>
            <a:r>
              <a:rPr lang="en-US" sz="2400" i="1" dirty="0"/>
              <a:t>Peace with God (Rom 5:1)</a:t>
            </a:r>
          </a:p>
          <a:p>
            <a:pPr marL="914400" lvl="1" indent="-457200">
              <a:buFont typeface="+mj-lt"/>
              <a:buAutoNum type="arabicPeriod"/>
            </a:pPr>
            <a:r>
              <a:rPr lang="en-US" sz="2400" i="1" dirty="0"/>
              <a:t>Peace with man (Mark 9:50)</a:t>
            </a:r>
          </a:p>
          <a:p>
            <a:pPr marL="914400" lvl="1" indent="-457200">
              <a:buFont typeface="+mj-lt"/>
              <a:buAutoNum type="arabicPeriod"/>
            </a:pPr>
            <a:r>
              <a:rPr lang="en-US" sz="2400" i="1" dirty="0"/>
              <a:t>Peace within self (Phil. 4:6-7)</a:t>
            </a:r>
          </a:p>
        </p:txBody>
      </p:sp>
      <p:sp>
        <p:nvSpPr>
          <p:cNvPr id="6" name="Arrow: Right 5">
            <a:extLst>
              <a:ext uri="{FF2B5EF4-FFF2-40B4-BE49-F238E27FC236}">
                <a16:creationId xmlns:a16="http://schemas.microsoft.com/office/drawing/2014/main" id="{39A09DA9-9008-4B17-95A2-04F1CD42C19E}"/>
              </a:ext>
            </a:extLst>
          </p:cNvPr>
          <p:cNvSpPr/>
          <p:nvPr/>
        </p:nvSpPr>
        <p:spPr>
          <a:xfrm rot="16200000">
            <a:off x="6408840" y="2192892"/>
            <a:ext cx="1027528" cy="665921"/>
          </a:xfrm>
          <a:prstGeom prst="rightArrow">
            <a:avLst/>
          </a:prstGeom>
          <a:solidFill>
            <a:schemeClr val="accent3">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DF381D0-25D8-4A0C-B850-D3E86E7E34CA}"/>
              </a:ext>
            </a:extLst>
          </p:cNvPr>
          <p:cNvSpPr/>
          <p:nvPr/>
        </p:nvSpPr>
        <p:spPr>
          <a:xfrm rot="10800000">
            <a:off x="5815806" y="3818384"/>
            <a:ext cx="1027528" cy="665921"/>
          </a:xfrm>
          <a:prstGeom prst="rightArrow">
            <a:avLst/>
          </a:prstGeom>
          <a:solidFill>
            <a:schemeClr val="accent3">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E1BD6507-B1CD-4DCF-9FCD-C6379607D653}"/>
              </a:ext>
            </a:extLst>
          </p:cNvPr>
          <p:cNvSpPr/>
          <p:nvPr/>
        </p:nvSpPr>
        <p:spPr>
          <a:xfrm>
            <a:off x="7014662" y="3270084"/>
            <a:ext cx="481805" cy="548300"/>
          </a:xfrm>
          <a:prstGeom prst="curvedLeftArrow">
            <a:avLst>
              <a:gd name="adj1" fmla="val 25164"/>
              <a:gd name="adj2" fmla="val 58640"/>
              <a:gd name="adj3" fmla="val 25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41360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7B1AC-5C6F-4491-B6E0-2A36B861ACDA}"/>
              </a:ext>
            </a:extLst>
          </p:cNvPr>
          <p:cNvSpPr/>
          <p:nvPr/>
        </p:nvSpPr>
        <p:spPr>
          <a:xfrm>
            <a:off x="512204" y="57171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tx1"/>
                </a:solidFill>
                <a:latin typeface="AR CENA" panose="02000000000000000000" pitchFamily="2" charset="0"/>
              </a:rPr>
              <a:t>What is the Peace of God?</a:t>
            </a:r>
          </a:p>
        </p:txBody>
      </p:sp>
      <p:sp>
        <p:nvSpPr>
          <p:cNvPr id="3" name="TextBox 2">
            <a:extLst>
              <a:ext uri="{FF2B5EF4-FFF2-40B4-BE49-F238E27FC236}">
                <a16:creationId xmlns:a16="http://schemas.microsoft.com/office/drawing/2014/main" id="{2A81D0AF-EE2B-430B-AAA6-D64D6C7A7AE8}"/>
              </a:ext>
            </a:extLst>
          </p:cNvPr>
          <p:cNvSpPr txBox="1"/>
          <p:nvPr/>
        </p:nvSpPr>
        <p:spPr>
          <a:xfrm>
            <a:off x="616226" y="1945837"/>
            <a:ext cx="7911547" cy="1446550"/>
          </a:xfrm>
          <a:prstGeom prst="rect">
            <a:avLst/>
          </a:prstGeom>
          <a:noFill/>
        </p:spPr>
        <p:txBody>
          <a:bodyPr wrap="square" rtlCol="0">
            <a:spAutoFit/>
          </a:bodyPr>
          <a:lstStyle/>
          <a:p>
            <a:pPr marL="457200" indent="-457200">
              <a:buFont typeface="+mj-lt"/>
              <a:buAutoNum type="alphaUcPeriod"/>
            </a:pPr>
            <a:r>
              <a:rPr lang="en-US" sz="2400" b="1" u="sng" dirty="0"/>
              <a:t>The Meaning</a:t>
            </a:r>
          </a:p>
          <a:p>
            <a:pPr marL="457200" indent="-457200">
              <a:buFont typeface="+mj-lt"/>
              <a:buAutoNum type="alphaUcPeriod"/>
            </a:pPr>
            <a:endParaRPr lang="en-US" sz="800" b="1" u="sng" dirty="0"/>
          </a:p>
          <a:p>
            <a:pPr marL="457200" indent="-457200">
              <a:buFont typeface="+mj-lt"/>
              <a:buAutoNum type="alphaUcPeriod"/>
            </a:pPr>
            <a:r>
              <a:rPr lang="en-US" sz="2400" b="1" u="sng" dirty="0"/>
              <a:t>How it is Used</a:t>
            </a:r>
          </a:p>
          <a:p>
            <a:pPr marL="457200" indent="-457200">
              <a:buFont typeface="+mj-lt"/>
              <a:buAutoNum type="alphaUcPeriod"/>
            </a:pPr>
            <a:endParaRPr lang="en-US" sz="800" b="1" u="sng" dirty="0"/>
          </a:p>
          <a:p>
            <a:pPr marL="457200" indent="-457200">
              <a:buFont typeface="+mj-lt"/>
              <a:buAutoNum type="alphaUcPeriod"/>
            </a:pPr>
            <a:r>
              <a:rPr lang="en-US" sz="2400" b="1" u="sng" dirty="0"/>
              <a:t>Not like the Peace of the World</a:t>
            </a:r>
            <a:r>
              <a:rPr lang="en-US" sz="2400" b="1" dirty="0"/>
              <a:t> </a:t>
            </a:r>
            <a:r>
              <a:rPr lang="en-US" sz="2400" dirty="0"/>
              <a:t>(John 14:27)</a:t>
            </a:r>
          </a:p>
        </p:txBody>
      </p:sp>
    </p:spTree>
    <p:extLst>
      <p:ext uri="{BB962C8B-B14F-4D97-AF65-F5344CB8AC3E}">
        <p14:creationId xmlns:p14="http://schemas.microsoft.com/office/powerpoint/2010/main" val="192290869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512204" y="196319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512204" y="278526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tx1"/>
                </a:solidFill>
                <a:latin typeface="AR CENA" panose="02000000000000000000" pitchFamily="2" charset="0"/>
              </a:rPr>
              <a:t>Those Who Have the Peace of God</a:t>
            </a:r>
          </a:p>
        </p:txBody>
      </p:sp>
    </p:spTree>
    <p:extLst>
      <p:ext uri="{BB962C8B-B14F-4D97-AF65-F5344CB8AC3E}">
        <p14:creationId xmlns:p14="http://schemas.microsoft.com/office/powerpoint/2010/main" val="386587331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D8D7BA-1C91-495A-95F2-84C4A133406D}"/>
              </a:ext>
            </a:extLst>
          </p:cNvPr>
          <p:cNvSpPr/>
          <p:nvPr/>
        </p:nvSpPr>
        <p:spPr>
          <a:xfrm>
            <a:off x="512204" y="668230"/>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tx1"/>
                </a:solidFill>
                <a:latin typeface="AR CENA" panose="02000000000000000000" pitchFamily="2" charset="0"/>
              </a:rPr>
              <a:t>Those Who Have the Peace of God</a:t>
            </a:r>
          </a:p>
        </p:txBody>
      </p:sp>
      <p:sp>
        <p:nvSpPr>
          <p:cNvPr id="3" name="TextBox 2">
            <a:extLst>
              <a:ext uri="{FF2B5EF4-FFF2-40B4-BE49-F238E27FC236}">
                <a16:creationId xmlns:a16="http://schemas.microsoft.com/office/drawing/2014/main" id="{4E01D2E9-AB61-457B-807D-EB28E380C4E4}"/>
              </a:ext>
            </a:extLst>
          </p:cNvPr>
          <p:cNvSpPr txBox="1"/>
          <p:nvPr/>
        </p:nvSpPr>
        <p:spPr>
          <a:xfrm>
            <a:off x="616226" y="1945837"/>
            <a:ext cx="7911547" cy="2431435"/>
          </a:xfrm>
          <a:prstGeom prst="rect">
            <a:avLst/>
          </a:prstGeom>
          <a:noFill/>
        </p:spPr>
        <p:txBody>
          <a:bodyPr wrap="square" rtlCol="0">
            <a:spAutoFit/>
          </a:bodyPr>
          <a:lstStyle/>
          <a:p>
            <a:pPr marL="457200" indent="-457200">
              <a:buFont typeface="+mj-lt"/>
              <a:buAutoNum type="alphaUcPeriod"/>
            </a:pPr>
            <a:r>
              <a:rPr lang="en-US" sz="2400" b="1" u="sng" dirty="0"/>
              <a:t>The Source of Peace - Christ</a:t>
            </a:r>
          </a:p>
          <a:p>
            <a:pPr marL="457200" indent="-457200">
              <a:buFont typeface="+mj-lt"/>
              <a:buAutoNum type="alphaUcPeriod"/>
            </a:pPr>
            <a:endParaRPr lang="en-US" sz="800" b="1" u="sng" dirty="0"/>
          </a:p>
          <a:p>
            <a:pPr marL="914400" lvl="1" indent="-457200">
              <a:buFont typeface="+mj-lt"/>
              <a:buAutoNum type="arabicPeriod"/>
            </a:pPr>
            <a:r>
              <a:rPr lang="en-US" sz="2400" i="1" dirty="0"/>
              <a:t>Isa. 9:6-7 – prince of peace</a:t>
            </a:r>
          </a:p>
          <a:p>
            <a:pPr marL="914400" lvl="1" indent="-457200">
              <a:buFont typeface="+mj-lt"/>
              <a:buAutoNum type="arabicPeriod"/>
            </a:pPr>
            <a:r>
              <a:rPr lang="en-US" sz="2400" i="1" dirty="0"/>
              <a:t>Luke 1:79 – Christ came to guide us in peace</a:t>
            </a:r>
          </a:p>
          <a:p>
            <a:pPr marL="914400" lvl="1" indent="-457200">
              <a:buFont typeface="+mj-lt"/>
              <a:buAutoNum type="arabicPeriod"/>
            </a:pPr>
            <a:r>
              <a:rPr lang="en-US" sz="2400" i="1" dirty="0"/>
              <a:t>John 20:19, 21 – Jesus pronounced peace to disciples</a:t>
            </a:r>
          </a:p>
          <a:p>
            <a:pPr marL="914400" lvl="1" indent="-457200">
              <a:buFont typeface="+mj-lt"/>
              <a:buAutoNum type="arabicPeriod"/>
            </a:pPr>
            <a:r>
              <a:rPr lang="en-US" sz="2400" i="1" dirty="0"/>
              <a:t>Acts 10:36 – preaching peace through Christ</a:t>
            </a:r>
          </a:p>
          <a:p>
            <a:pPr marL="914400" lvl="1" indent="-457200">
              <a:buFont typeface="+mj-lt"/>
              <a:buAutoNum type="arabicPeriod"/>
            </a:pPr>
            <a:r>
              <a:rPr lang="en-US" sz="2400" i="1" dirty="0"/>
              <a:t>Thus, those who follow Christ have peace</a:t>
            </a:r>
          </a:p>
        </p:txBody>
      </p:sp>
    </p:spTree>
    <p:extLst>
      <p:ext uri="{BB962C8B-B14F-4D97-AF65-F5344CB8AC3E}">
        <p14:creationId xmlns:p14="http://schemas.microsoft.com/office/powerpoint/2010/main" val="87601068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3033</TotalTime>
  <Words>1301</Words>
  <Application>Microsoft Office PowerPoint</Application>
  <PresentationFormat>On-screen Show (4:3)</PresentationFormat>
  <Paragraphs>178</Paragraphs>
  <Slides>24</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24</vt:i4>
      </vt:variant>
    </vt:vector>
  </HeadingPairs>
  <TitlesOfParts>
    <vt:vector size="38" baseType="lpstr">
      <vt:lpstr>Times New Roman</vt:lpstr>
      <vt:lpstr>Arial</vt:lpstr>
      <vt:lpstr>Wingdings</vt:lpstr>
      <vt:lpstr>Arial Rounded MT Bold</vt:lpstr>
      <vt:lpstr>AR CENA</vt:lpstr>
      <vt:lpstr>Calibri</vt:lpstr>
      <vt:lpstr>Calibri Light</vt:lpstr>
      <vt:lpstr>Comic Sans MS</vt:lpstr>
      <vt:lpstr>Office Theme</vt:lpstr>
      <vt:lpstr>1_Office Theme</vt:lpstr>
      <vt:lpstr>2_Office Theme</vt:lpstr>
      <vt:lpstr>3_Office Theme</vt:lpstr>
      <vt:lpstr>5_Office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Richard Lidh</cp:lastModifiedBy>
  <cp:revision>36</cp:revision>
  <cp:lastPrinted>2021-11-11T02:37:13Z</cp:lastPrinted>
  <dcterms:created xsi:type="dcterms:W3CDTF">2019-07-05T03:02:13Z</dcterms:created>
  <dcterms:modified xsi:type="dcterms:W3CDTF">2021-11-11T02:37:20Z</dcterms:modified>
</cp:coreProperties>
</file>